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8288000" cy="10287000"/>
  <p:notesSz cx="6858000" cy="9144000"/>
  <p:embeddedFontLst>
    <p:embeddedFont>
      <p:font typeface="Muli Black" panose="020B0604020202020204" charset="0"/>
      <p:regular r:id="rId21"/>
      <p:bold r:id="rId22"/>
    </p:embeddedFont>
    <p:embeddedFont>
      <p:font typeface="Muli Bold" panose="020B0604020202020204" charset="0"/>
      <p:regular r:id="rId23"/>
      <p:bold r:id="rId24"/>
    </p:embeddedFont>
    <p:embeddedFont>
      <p:font typeface="Muli Bold Bold" panose="020B0604020202020204" charset="0"/>
      <p:regular r:id="rId25"/>
      <p:bold r:id="rId26"/>
    </p:embeddedFont>
    <p:embeddedFont>
      <p:font typeface="Muli Regular" panose="020B0604020202020204" charset="0"/>
      <p:regular r:id="rId27"/>
    </p:embeddedFont>
    <p:embeddedFont>
      <p:font typeface="Muli Regular Bold" panose="020B0604020202020204" charset="0"/>
      <p:regular r:id="rId28"/>
      <p:bold r:id="rId29"/>
    </p:embeddedFont>
    <p:embeddedFont>
      <p:font typeface="Open Sans" panose="020B0606030504020204" pitchFamily="34" charset="0"/>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7D7653-26A1-4EA6-A698-EC9E12D08124}" v="1" dt="2025-01-07T18:00:10.4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83830" autoAdjust="0"/>
  </p:normalViewPr>
  <p:slideViewPr>
    <p:cSldViewPr>
      <p:cViewPr varScale="1">
        <p:scale>
          <a:sx n="34" d="100"/>
          <a:sy n="34" d="100"/>
        </p:scale>
        <p:origin x="153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Ko" userId="efb455c9-dd7a-4126-932e-ead1c8da3398" providerId="ADAL" clId="{637D7653-26A1-4EA6-A698-EC9E12D08124}"/>
    <pc:docChg chg="custSel delSld modSld">
      <pc:chgData name="Sarah Ko" userId="efb455c9-dd7a-4126-932e-ead1c8da3398" providerId="ADAL" clId="{637D7653-26A1-4EA6-A698-EC9E12D08124}" dt="2025-01-07T20:02:32.874" v="151" actId="6549"/>
      <pc:docMkLst>
        <pc:docMk/>
      </pc:docMkLst>
      <pc:sldChg chg="modSp mod">
        <pc:chgData name="Sarah Ko" userId="efb455c9-dd7a-4126-932e-ead1c8da3398" providerId="ADAL" clId="{637D7653-26A1-4EA6-A698-EC9E12D08124}" dt="2025-01-07T20:02:32.874" v="151" actId="6549"/>
        <pc:sldMkLst>
          <pc:docMk/>
          <pc:sldMk cId="0" sldId="256"/>
        </pc:sldMkLst>
        <pc:spChg chg="mod">
          <ac:chgData name="Sarah Ko" userId="efb455c9-dd7a-4126-932e-ead1c8da3398" providerId="ADAL" clId="{637D7653-26A1-4EA6-A698-EC9E12D08124}" dt="2025-01-07T20:02:32.874" v="151" actId="6549"/>
          <ac:spMkLst>
            <pc:docMk/>
            <pc:sldMk cId="0" sldId="256"/>
            <ac:spMk id="10" creationId="{00000000-0000-0000-0000-000000000000}"/>
          </ac:spMkLst>
        </pc:spChg>
        <pc:spChg chg="mod">
          <ac:chgData name="Sarah Ko" userId="efb455c9-dd7a-4126-932e-ead1c8da3398" providerId="ADAL" clId="{637D7653-26A1-4EA6-A698-EC9E12D08124}" dt="2025-01-07T17:51:07.076" v="21" actId="20577"/>
          <ac:spMkLst>
            <pc:docMk/>
            <pc:sldMk cId="0" sldId="256"/>
            <ac:spMk id="11" creationId="{00000000-0000-0000-0000-000000000000}"/>
          </ac:spMkLst>
        </pc:spChg>
      </pc:sldChg>
      <pc:sldChg chg="modSp mod">
        <pc:chgData name="Sarah Ko" userId="efb455c9-dd7a-4126-932e-ead1c8da3398" providerId="ADAL" clId="{637D7653-26A1-4EA6-A698-EC9E12D08124}" dt="2025-01-07T17:51:21.104" v="23" actId="20577"/>
        <pc:sldMkLst>
          <pc:docMk/>
          <pc:sldMk cId="0" sldId="257"/>
        </pc:sldMkLst>
        <pc:spChg chg="mod">
          <ac:chgData name="Sarah Ko" userId="efb455c9-dd7a-4126-932e-ead1c8da3398" providerId="ADAL" clId="{637D7653-26A1-4EA6-A698-EC9E12D08124}" dt="2025-01-07T17:51:21.104" v="23" actId="20577"/>
          <ac:spMkLst>
            <pc:docMk/>
            <pc:sldMk cId="0" sldId="257"/>
            <ac:spMk id="8" creationId="{00000000-0000-0000-0000-000000000000}"/>
          </ac:spMkLst>
        </pc:spChg>
      </pc:sldChg>
      <pc:sldChg chg="del">
        <pc:chgData name="Sarah Ko" userId="efb455c9-dd7a-4126-932e-ead1c8da3398" providerId="ADAL" clId="{637D7653-26A1-4EA6-A698-EC9E12D08124}" dt="2025-01-07T17:51:47.373" v="24" actId="47"/>
        <pc:sldMkLst>
          <pc:docMk/>
          <pc:sldMk cId="0" sldId="260"/>
        </pc:sldMkLst>
      </pc:sldChg>
      <pc:sldChg chg="modSp mod">
        <pc:chgData name="Sarah Ko" userId="efb455c9-dd7a-4126-932e-ead1c8da3398" providerId="ADAL" clId="{637D7653-26A1-4EA6-A698-EC9E12D08124}" dt="2025-01-07T17:54:38.016" v="32" actId="20577"/>
        <pc:sldMkLst>
          <pc:docMk/>
          <pc:sldMk cId="0" sldId="261"/>
        </pc:sldMkLst>
        <pc:spChg chg="mod">
          <ac:chgData name="Sarah Ko" userId="efb455c9-dd7a-4126-932e-ead1c8da3398" providerId="ADAL" clId="{637D7653-26A1-4EA6-A698-EC9E12D08124}" dt="2025-01-07T17:54:38.016" v="32" actId="20577"/>
          <ac:spMkLst>
            <pc:docMk/>
            <pc:sldMk cId="0" sldId="261"/>
            <ac:spMk id="7" creationId="{00000000-0000-0000-0000-000000000000}"/>
          </ac:spMkLst>
        </pc:spChg>
      </pc:sldChg>
      <pc:sldChg chg="modSp mod">
        <pc:chgData name="Sarah Ko" userId="efb455c9-dd7a-4126-932e-ead1c8da3398" providerId="ADAL" clId="{637D7653-26A1-4EA6-A698-EC9E12D08124}" dt="2025-01-07T17:55:01.685" v="41" actId="20577"/>
        <pc:sldMkLst>
          <pc:docMk/>
          <pc:sldMk cId="0" sldId="263"/>
        </pc:sldMkLst>
        <pc:spChg chg="mod">
          <ac:chgData name="Sarah Ko" userId="efb455c9-dd7a-4126-932e-ead1c8da3398" providerId="ADAL" clId="{637D7653-26A1-4EA6-A698-EC9E12D08124}" dt="2025-01-07T17:55:01.685" v="41" actId="20577"/>
          <ac:spMkLst>
            <pc:docMk/>
            <pc:sldMk cId="0" sldId="263"/>
            <ac:spMk id="5" creationId="{00000000-0000-0000-0000-000000000000}"/>
          </ac:spMkLst>
        </pc:spChg>
        <pc:spChg chg="mod">
          <ac:chgData name="Sarah Ko" userId="efb455c9-dd7a-4126-932e-ead1c8da3398" providerId="ADAL" clId="{637D7653-26A1-4EA6-A698-EC9E12D08124}" dt="2025-01-07T17:54:49.755" v="34" actId="20577"/>
          <ac:spMkLst>
            <pc:docMk/>
            <pc:sldMk cId="0" sldId="263"/>
            <ac:spMk id="6" creationId="{00000000-0000-0000-0000-000000000000}"/>
          </ac:spMkLst>
        </pc:spChg>
      </pc:sldChg>
      <pc:sldChg chg="modSp mod">
        <pc:chgData name="Sarah Ko" userId="efb455c9-dd7a-4126-932e-ead1c8da3398" providerId="ADAL" clId="{637D7653-26A1-4EA6-A698-EC9E12D08124}" dt="2025-01-07T17:55:20.221" v="54" actId="20577"/>
        <pc:sldMkLst>
          <pc:docMk/>
          <pc:sldMk cId="0" sldId="264"/>
        </pc:sldMkLst>
        <pc:spChg chg="mod">
          <ac:chgData name="Sarah Ko" userId="efb455c9-dd7a-4126-932e-ead1c8da3398" providerId="ADAL" clId="{637D7653-26A1-4EA6-A698-EC9E12D08124}" dt="2025-01-07T17:55:20.221" v="54" actId="20577"/>
          <ac:spMkLst>
            <pc:docMk/>
            <pc:sldMk cId="0" sldId="264"/>
            <ac:spMk id="5" creationId="{00000000-0000-0000-0000-000000000000}"/>
          </ac:spMkLst>
        </pc:spChg>
      </pc:sldChg>
      <pc:sldChg chg="modSp mod">
        <pc:chgData name="Sarah Ko" userId="efb455c9-dd7a-4126-932e-ead1c8da3398" providerId="ADAL" clId="{637D7653-26A1-4EA6-A698-EC9E12D08124}" dt="2025-01-07T17:56:07.834" v="77" actId="20577"/>
        <pc:sldMkLst>
          <pc:docMk/>
          <pc:sldMk cId="0" sldId="267"/>
        </pc:sldMkLst>
        <pc:spChg chg="mod">
          <ac:chgData name="Sarah Ko" userId="efb455c9-dd7a-4126-932e-ead1c8da3398" providerId="ADAL" clId="{637D7653-26A1-4EA6-A698-EC9E12D08124}" dt="2025-01-07T17:56:07.834" v="77" actId="20577"/>
          <ac:spMkLst>
            <pc:docMk/>
            <pc:sldMk cId="0" sldId="267"/>
            <ac:spMk id="11" creationId="{00000000-0000-0000-0000-000000000000}"/>
          </ac:spMkLst>
        </pc:spChg>
      </pc:sldChg>
      <pc:sldChg chg="modSp mod">
        <pc:chgData name="Sarah Ko" userId="efb455c9-dd7a-4126-932e-ead1c8da3398" providerId="ADAL" clId="{637D7653-26A1-4EA6-A698-EC9E12D08124}" dt="2025-01-07T17:59:09.827" v="96" actId="20577"/>
        <pc:sldMkLst>
          <pc:docMk/>
          <pc:sldMk cId="0" sldId="270"/>
        </pc:sldMkLst>
        <pc:spChg chg="mod">
          <ac:chgData name="Sarah Ko" userId="efb455c9-dd7a-4126-932e-ead1c8da3398" providerId="ADAL" clId="{637D7653-26A1-4EA6-A698-EC9E12D08124}" dt="2025-01-07T17:59:09.827" v="96" actId="20577"/>
          <ac:spMkLst>
            <pc:docMk/>
            <pc:sldMk cId="0" sldId="270"/>
            <ac:spMk id="10" creationId="{00000000-0000-0000-0000-000000000000}"/>
          </ac:spMkLst>
        </pc:spChg>
      </pc:sldChg>
      <pc:sldChg chg="modSp mod">
        <pc:chgData name="Sarah Ko" userId="efb455c9-dd7a-4126-932e-ead1c8da3398" providerId="ADAL" clId="{637D7653-26A1-4EA6-A698-EC9E12D08124}" dt="2025-01-07T18:00:11.942" v="109" actId="6549"/>
        <pc:sldMkLst>
          <pc:docMk/>
          <pc:sldMk cId="0" sldId="272"/>
        </pc:sldMkLst>
        <pc:spChg chg="mod">
          <ac:chgData name="Sarah Ko" userId="efb455c9-dd7a-4126-932e-ead1c8da3398" providerId="ADAL" clId="{637D7653-26A1-4EA6-A698-EC9E12D08124}" dt="2025-01-07T18:00:11.942" v="109" actId="6549"/>
          <ac:spMkLst>
            <pc:docMk/>
            <pc:sldMk cId="0" sldId="272"/>
            <ac:spMk id="5" creationId="{00000000-0000-0000-0000-000000000000}"/>
          </ac:spMkLst>
        </pc:spChg>
      </pc:sldChg>
      <pc:sldChg chg="modSp mod">
        <pc:chgData name="Sarah Ko" userId="efb455c9-dd7a-4126-932e-ead1c8da3398" providerId="ADAL" clId="{637D7653-26A1-4EA6-A698-EC9E12D08124}" dt="2025-01-07T18:00:24.700" v="118" actId="20577"/>
        <pc:sldMkLst>
          <pc:docMk/>
          <pc:sldMk cId="0" sldId="273"/>
        </pc:sldMkLst>
        <pc:spChg chg="mod">
          <ac:chgData name="Sarah Ko" userId="efb455c9-dd7a-4126-932e-ead1c8da3398" providerId="ADAL" clId="{637D7653-26A1-4EA6-A698-EC9E12D08124}" dt="2025-01-07T18:00:24.700" v="118" actId="20577"/>
          <ac:spMkLst>
            <pc:docMk/>
            <pc:sldMk cId="0" sldId="273"/>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E911C1-9203-CD4B-A485-5E170F0B1996}" type="datetimeFigureOut">
              <a:rPr lang="en-US" smtClean="0"/>
              <a:t>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36AD16-599B-134B-9254-1092889942BE}" type="slidenum">
              <a:rPr lang="en-US" smtClean="0"/>
              <a:t>‹#›</a:t>
            </a:fld>
            <a:endParaRPr lang="en-US"/>
          </a:p>
        </p:txBody>
      </p:sp>
    </p:spTree>
    <p:extLst>
      <p:ext uri="{BB962C8B-B14F-4D97-AF65-F5344CB8AC3E}">
        <p14:creationId xmlns:p14="http://schemas.microsoft.com/office/powerpoint/2010/main" val="4251284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a:t>
            </a:r>
          </a:p>
        </p:txBody>
      </p:sp>
      <p:sp>
        <p:nvSpPr>
          <p:cNvPr id="4" name="Slide Number Placeholder 3"/>
          <p:cNvSpPr>
            <a:spLocks noGrp="1"/>
          </p:cNvSpPr>
          <p:nvPr>
            <p:ph type="sldNum" sz="quarter" idx="5"/>
          </p:nvPr>
        </p:nvSpPr>
        <p:spPr/>
        <p:txBody>
          <a:bodyPr/>
          <a:lstStyle/>
          <a:p>
            <a:fld id="{2336AD16-599B-134B-9254-1092889942BE}" type="slidenum">
              <a:rPr lang="en-US" smtClean="0"/>
              <a:t>1</a:t>
            </a:fld>
            <a:endParaRPr lang="en-US"/>
          </a:p>
        </p:txBody>
      </p:sp>
    </p:spTree>
    <p:extLst>
      <p:ext uri="{BB962C8B-B14F-4D97-AF65-F5344CB8AC3E}">
        <p14:creationId xmlns:p14="http://schemas.microsoft.com/office/powerpoint/2010/main" val="804287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Gabriella</a:t>
            </a:r>
          </a:p>
        </p:txBody>
      </p:sp>
      <p:sp>
        <p:nvSpPr>
          <p:cNvPr id="4" name="Slide Number Placeholder 3"/>
          <p:cNvSpPr>
            <a:spLocks noGrp="1"/>
          </p:cNvSpPr>
          <p:nvPr>
            <p:ph type="sldNum" sz="quarter" idx="5"/>
          </p:nvPr>
        </p:nvSpPr>
        <p:spPr/>
        <p:txBody>
          <a:bodyPr/>
          <a:lstStyle/>
          <a:p>
            <a:fld id="{2336AD16-599B-134B-9254-1092889942BE}" type="slidenum">
              <a:rPr lang="en-US" smtClean="0"/>
              <a:t>10</a:t>
            </a:fld>
            <a:endParaRPr lang="en-US"/>
          </a:p>
        </p:txBody>
      </p:sp>
    </p:spTree>
    <p:extLst>
      <p:ext uri="{BB962C8B-B14F-4D97-AF65-F5344CB8AC3E}">
        <p14:creationId xmlns:p14="http://schemas.microsoft.com/office/powerpoint/2010/main" val="3943136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Gabriella</a:t>
            </a:r>
          </a:p>
          <a:p>
            <a:endParaRPr lang="en-US" dirty="0"/>
          </a:p>
        </p:txBody>
      </p:sp>
      <p:sp>
        <p:nvSpPr>
          <p:cNvPr id="4" name="Slide Number Placeholder 3"/>
          <p:cNvSpPr>
            <a:spLocks noGrp="1"/>
          </p:cNvSpPr>
          <p:nvPr>
            <p:ph type="sldNum" sz="quarter" idx="5"/>
          </p:nvPr>
        </p:nvSpPr>
        <p:spPr/>
        <p:txBody>
          <a:bodyPr/>
          <a:lstStyle/>
          <a:p>
            <a:fld id="{2336AD16-599B-134B-9254-1092889942BE}" type="slidenum">
              <a:rPr lang="en-US" smtClean="0"/>
              <a:t>11</a:t>
            </a:fld>
            <a:endParaRPr lang="en-US"/>
          </a:p>
        </p:txBody>
      </p:sp>
    </p:spTree>
    <p:extLst>
      <p:ext uri="{BB962C8B-B14F-4D97-AF65-F5344CB8AC3E}">
        <p14:creationId xmlns:p14="http://schemas.microsoft.com/office/powerpoint/2010/main" val="4248809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Gabriella</a:t>
            </a:r>
          </a:p>
          <a:p>
            <a:endParaRPr lang="en-US" dirty="0"/>
          </a:p>
        </p:txBody>
      </p:sp>
      <p:sp>
        <p:nvSpPr>
          <p:cNvPr id="4" name="Slide Number Placeholder 3"/>
          <p:cNvSpPr>
            <a:spLocks noGrp="1"/>
          </p:cNvSpPr>
          <p:nvPr>
            <p:ph type="sldNum" sz="quarter" idx="5"/>
          </p:nvPr>
        </p:nvSpPr>
        <p:spPr/>
        <p:txBody>
          <a:bodyPr/>
          <a:lstStyle/>
          <a:p>
            <a:fld id="{2336AD16-599B-134B-9254-1092889942BE}" type="slidenum">
              <a:rPr lang="en-US" smtClean="0"/>
              <a:t>12</a:t>
            </a:fld>
            <a:endParaRPr lang="en-US"/>
          </a:p>
        </p:txBody>
      </p:sp>
    </p:spTree>
    <p:extLst>
      <p:ext uri="{BB962C8B-B14F-4D97-AF65-F5344CB8AC3E}">
        <p14:creationId xmlns:p14="http://schemas.microsoft.com/office/powerpoint/2010/main" val="4054504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Gabriella</a:t>
            </a:r>
          </a:p>
          <a:p>
            <a:endParaRPr lang="en-US" dirty="0"/>
          </a:p>
        </p:txBody>
      </p:sp>
      <p:sp>
        <p:nvSpPr>
          <p:cNvPr id="4" name="Slide Number Placeholder 3"/>
          <p:cNvSpPr>
            <a:spLocks noGrp="1"/>
          </p:cNvSpPr>
          <p:nvPr>
            <p:ph type="sldNum" sz="quarter" idx="5"/>
          </p:nvPr>
        </p:nvSpPr>
        <p:spPr/>
        <p:txBody>
          <a:bodyPr/>
          <a:lstStyle/>
          <a:p>
            <a:fld id="{2336AD16-599B-134B-9254-1092889942BE}" type="slidenum">
              <a:rPr lang="en-US" smtClean="0"/>
              <a:t>13</a:t>
            </a:fld>
            <a:endParaRPr lang="en-US"/>
          </a:p>
        </p:txBody>
      </p:sp>
    </p:spTree>
    <p:extLst>
      <p:ext uri="{BB962C8B-B14F-4D97-AF65-F5344CB8AC3E}">
        <p14:creationId xmlns:p14="http://schemas.microsoft.com/office/powerpoint/2010/main" val="685810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Gabriella</a:t>
            </a:r>
          </a:p>
          <a:p>
            <a:endParaRPr lang="en-US" dirty="0"/>
          </a:p>
        </p:txBody>
      </p:sp>
      <p:sp>
        <p:nvSpPr>
          <p:cNvPr id="4" name="Slide Number Placeholder 3"/>
          <p:cNvSpPr>
            <a:spLocks noGrp="1"/>
          </p:cNvSpPr>
          <p:nvPr>
            <p:ph type="sldNum" sz="quarter" idx="5"/>
          </p:nvPr>
        </p:nvSpPr>
        <p:spPr/>
        <p:txBody>
          <a:bodyPr/>
          <a:lstStyle/>
          <a:p>
            <a:fld id="{2336AD16-599B-134B-9254-1092889942BE}" type="slidenum">
              <a:rPr lang="en-US" smtClean="0"/>
              <a:t>14</a:t>
            </a:fld>
            <a:endParaRPr lang="en-US"/>
          </a:p>
        </p:txBody>
      </p:sp>
    </p:spTree>
    <p:extLst>
      <p:ext uri="{BB962C8B-B14F-4D97-AF65-F5344CB8AC3E}">
        <p14:creationId xmlns:p14="http://schemas.microsoft.com/office/powerpoint/2010/main" val="1268032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Gabriella</a:t>
            </a:r>
          </a:p>
          <a:p>
            <a:endParaRPr lang="en-US" dirty="0"/>
          </a:p>
        </p:txBody>
      </p:sp>
      <p:sp>
        <p:nvSpPr>
          <p:cNvPr id="4" name="Slide Number Placeholder 3"/>
          <p:cNvSpPr>
            <a:spLocks noGrp="1"/>
          </p:cNvSpPr>
          <p:nvPr>
            <p:ph type="sldNum" sz="quarter" idx="5"/>
          </p:nvPr>
        </p:nvSpPr>
        <p:spPr/>
        <p:txBody>
          <a:bodyPr/>
          <a:lstStyle/>
          <a:p>
            <a:fld id="{2336AD16-599B-134B-9254-1092889942BE}" type="slidenum">
              <a:rPr lang="en-US" smtClean="0"/>
              <a:t>15</a:t>
            </a:fld>
            <a:endParaRPr lang="en-US"/>
          </a:p>
        </p:txBody>
      </p:sp>
    </p:spTree>
    <p:extLst>
      <p:ext uri="{BB962C8B-B14F-4D97-AF65-F5344CB8AC3E}">
        <p14:creationId xmlns:p14="http://schemas.microsoft.com/office/powerpoint/2010/main" val="4286516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Gabriella</a:t>
            </a:r>
          </a:p>
          <a:p>
            <a:endParaRPr lang="en-US" dirty="0"/>
          </a:p>
        </p:txBody>
      </p:sp>
      <p:sp>
        <p:nvSpPr>
          <p:cNvPr id="4" name="Slide Number Placeholder 3"/>
          <p:cNvSpPr>
            <a:spLocks noGrp="1"/>
          </p:cNvSpPr>
          <p:nvPr>
            <p:ph type="sldNum" sz="quarter" idx="5"/>
          </p:nvPr>
        </p:nvSpPr>
        <p:spPr/>
        <p:txBody>
          <a:bodyPr/>
          <a:lstStyle/>
          <a:p>
            <a:fld id="{2336AD16-599B-134B-9254-1092889942BE}" type="slidenum">
              <a:rPr lang="en-US" smtClean="0"/>
              <a:t>16</a:t>
            </a:fld>
            <a:endParaRPr lang="en-US"/>
          </a:p>
        </p:txBody>
      </p:sp>
    </p:spTree>
    <p:extLst>
      <p:ext uri="{BB962C8B-B14F-4D97-AF65-F5344CB8AC3E}">
        <p14:creationId xmlns:p14="http://schemas.microsoft.com/office/powerpoint/2010/main" val="1398928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Gabriella</a:t>
            </a:r>
          </a:p>
          <a:p>
            <a:endParaRPr lang="en-US" dirty="0"/>
          </a:p>
        </p:txBody>
      </p:sp>
      <p:sp>
        <p:nvSpPr>
          <p:cNvPr id="4" name="Slide Number Placeholder 3"/>
          <p:cNvSpPr>
            <a:spLocks noGrp="1"/>
          </p:cNvSpPr>
          <p:nvPr>
            <p:ph type="sldNum" sz="quarter" idx="5"/>
          </p:nvPr>
        </p:nvSpPr>
        <p:spPr/>
        <p:txBody>
          <a:bodyPr/>
          <a:lstStyle/>
          <a:p>
            <a:fld id="{2336AD16-599B-134B-9254-1092889942BE}" type="slidenum">
              <a:rPr lang="en-US" smtClean="0"/>
              <a:t>17</a:t>
            </a:fld>
            <a:endParaRPr lang="en-US"/>
          </a:p>
        </p:txBody>
      </p:sp>
    </p:spTree>
    <p:extLst>
      <p:ext uri="{BB962C8B-B14F-4D97-AF65-F5344CB8AC3E}">
        <p14:creationId xmlns:p14="http://schemas.microsoft.com/office/powerpoint/2010/main" val="2801182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Gabriella</a:t>
            </a:r>
          </a:p>
          <a:p>
            <a:endParaRPr lang="en-US" dirty="0"/>
          </a:p>
        </p:txBody>
      </p:sp>
      <p:sp>
        <p:nvSpPr>
          <p:cNvPr id="4" name="Slide Number Placeholder 3"/>
          <p:cNvSpPr>
            <a:spLocks noGrp="1"/>
          </p:cNvSpPr>
          <p:nvPr>
            <p:ph type="sldNum" sz="quarter" idx="5"/>
          </p:nvPr>
        </p:nvSpPr>
        <p:spPr/>
        <p:txBody>
          <a:bodyPr/>
          <a:lstStyle/>
          <a:p>
            <a:fld id="{2336AD16-599B-134B-9254-1092889942BE}" type="slidenum">
              <a:rPr lang="en-US" smtClean="0"/>
              <a:t>18</a:t>
            </a:fld>
            <a:endParaRPr lang="en-US"/>
          </a:p>
        </p:txBody>
      </p:sp>
    </p:spTree>
    <p:extLst>
      <p:ext uri="{BB962C8B-B14F-4D97-AF65-F5344CB8AC3E}">
        <p14:creationId xmlns:p14="http://schemas.microsoft.com/office/powerpoint/2010/main" val="945604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Sarah</a:t>
            </a:r>
          </a:p>
          <a:p>
            <a:endParaRPr lang="en-US" dirty="0"/>
          </a:p>
        </p:txBody>
      </p:sp>
      <p:sp>
        <p:nvSpPr>
          <p:cNvPr id="4" name="Slide Number Placeholder 3"/>
          <p:cNvSpPr>
            <a:spLocks noGrp="1"/>
          </p:cNvSpPr>
          <p:nvPr>
            <p:ph type="sldNum" sz="quarter" idx="5"/>
          </p:nvPr>
        </p:nvSpPr>
        <p:spPr/>
        <p:txBody>
          <a:bodyPr/>
          <a:lstStyle/>
          <a:p>
            <a:fld id="{2336AD16-599B-134B-9254-1092889942BE}" type="slidenum">
              <a:rPr lang="en-US" smtClean="0"/>
              <a:t>2</a:t>
            </a:fld>
            <a:endParaRPr lang="en-US"/>
          </a:p>
        </p:txBody>
      </p:sp>
    </p:spTree>
    <p:extLst>
      <p:ext uri="{BB962C8B-B14F-4D97-AF65-F5344CB8AC3E}">
        <p14:creationId xmlns:p14="http://schemas.microsoft.com/office/powerpoint/2010/main" val="2494905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Sarah</a:t>
            </a:r>
          </a:p>
          <a:p>
            <a:endParaRPr lang="en-US" dirty="0"/>
          </a:p>
        </p:txBody>
      </p:sp>
      <p:sp>
        <p:nvSpPr>
          <p:cNvPr id="4" name="Slide Number Placeholder 3"/>
          <p:cNvSpPr>
            <a:spLocks noGrp="1"/>
          </p:cNvSpPr>
          <p:nvPr>
            <p:ph type="sldNum" sz="quarter" idx="5"/>
          </p:nvPr>
        </p:nvSpPr>
        <p:spPr/>
        <p:txBody>
          <a:bodyPr/>
          <a:lstStyle/>
          <a:p>
            <a:fld id="{2336AD16-599B-134B-9254-1092889942BE}" type="slidenum">
              <a:rPr lang="en-US" smtClean="0"/>
              <a:t>3</a:t>
            </a:fld>
            <a:endParaRPr lang="en-US"/>
          </a:p>
        </p:txBody>
      </p:sp>
    </p:spTree>
    <p:extLst>
      <p:ext uri="{BB962C8B-B14F-4D97-AF65-F5344CB8AC3E}">
        <p14:creationId xmlns:p14="http://schemas.microsoft.com/office/powerpoint/2010/main" val="1406137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Sarah</a:t>
            </a:r>
          </a:p>
          <a:p>
            <a:endParaRPr lang="en-US" dirty="0"/>
          </a:p>
          <a:p>
            <a:endParaRPr lang="en-US" dirty="0"/>
          </a:p>
        </p:txBody>
      </p:sp>
      <p:sp>
        <p:nvSpPr>
          <p:cNvPr id="4" name="Slide Number Placeholder 3"/>
          <p:cNvSpPr>
            <a:spLocks noGrp="1"/>
          </p:cNvSpPr>
          <p:nvPr>
            <p:ph type="sldNum" sz="quarter" idx="5"/>
          </p:nvPr>
        </p:nvSpPr>
        <p:spPr/>
        <p:txBody>
          <a:bodyPr/>
          <a:lstStyle/>
          <a:p>
            <a:fld id="{2336AD16-599B-134B-9254-1092889942BE}" type="slidenum">
              <a:rPr lang="en-US" smtClean="0"/>
              <a:t>4</a:t>
            </a:fld>
            <a:endParaRPr lang="en-US"/>
          </a:p>
        </p:txBody>
      </p:sp>
    </p:spTree>
    <p:extLst>
      <p:ext uri="{BB962C8B-B14F-4D97-AF65-F5344CB8AC3E}">
        <p14:creationId xmlns:p14="http://schemas.microsoft.com/office/powerpoint/2010/main" val="1227679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Sarah</a:t>
            </a:r>
          </a:p>
          <a:p>
            <a:endParaRPr lang="en-US" dirty="0"/>
          </a:p>
        </p:txBody>
      </p:sp>
      <p:sp>
        <p:nvSpPr>
          <p:cNvPr id="4" name="Slide Number Placeholder 3"/>
          <p:cNvSpPr>
            <a:spLocks noGrp="1"/>
          </p:cNvSpPr>
          <p:nvPr>
            <p:ph type="sldNum" sz="quarter" idx="5"/>
          </p:nvPr>
        </p:nvSpPr>
        <p:spPr/>
        <p:txBody>
          <a:bodyPr/>
          <a:lstStyle/>
          <a:p>
            <a:fld id="{2336AD16-599B-134B-9254-1092889942BE}" type="slidenum">
              <a:rPr lang="en-US" smtClean="0"/>
              <a:t>5</a:t>
            </a:fld>
            <a:endParaRPr lang="en-US"/>
          </a:p>
        </p:txBody>
      </p:sp>
    </p:spTree>
    <p:extLst>
      <p:ext uri="{BB962C8B-B14F-4D97-AF65-F5344CB8AC3E}">
        <p14:creationId xmlns:p14="http://schemas.microsoft.com/office/powerpoint/2010/main" val="2081679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Sarah</a:t>
            </a:r>
          </a:p>
          <a:p>
            <a:endParaRPr lang="en-US" dirty="0"/>
          </a:p>
        </p:txBody>
      </p:sp>
      <p:sp>
        <p:nvSpPr>
          <p:cNvPr id="4" name="Slide Number Placeholder 3"/>
          <p:cNvSpPr>
            <a:spLocks noGrp="1"/>
          </p:cNvSpPr>
          <p:nvPr>
            <p:ph type="sldNum" sz="quarter" idx="5"/>
          </p:nvPr>
        </p:nvSpPr>
        <p:spPr/>
        <p:txBody>
          <a:bodyPr/>
          <a:lstStyle/>
          <a:p>
            <a:fld id="{2336AD16-599B-134B-9254-1092889942BE}" type="slidenum">
              <a:rPr lang="en-US" smtClean="0"/>
              <a:t>6</a:t>
            </a:fld>
            <a:endParaRPr lang="en-US"/>
          </a:p>
        </p:txBody>
      </p:sp>
    </p:spTree>
    <p:extLst>
      <p:ext uri="{BB962C8B-B14F-4D97-AF65-F5344CB8AC3E}">
        <p14:creationId xmlns:p14="http://schemas.microsoft.com/office/powerpoint/2010/main" val="3550308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Sarah</a:t>
            </a:r>
          </a:p>
          <a:p>
            <a:endParaRPr lang="en-US" dirty="0"/>
          </a:p>
        </p:txBody>
      </p:sp>
      <p:sp>
        <p:nvSpPr>
          <p:cNvPr id="4" name="Slide Number Placeholder 3"/>
          <p:cNvSpPr>
            <a:spLocks noGrp="1"/>
          </p:cNvSpPr>
          <p:nvPr>
            <p:ph type="sldNum" sz="quarter" idx="5"/>
          </p:nvPr>
        </p:nvSpPr>
        <p:spPr/>
        <p:txBody>
          <a:bodyPr/>
          <a:lstStyle/>
          <a:p>
            <a:fld id="{2336AD16-599B-134B-9254-1092889942BE}" type="slidenum">
              <a:rPr lang="en-US" smtClean="0"/>
              <a:t>7</a:t>
            </a:fld>
            <a:endParaRPr lang="en-US"/>
          </a:p>
        </p:txBody>
      </p:sp>
    </p:spTree>
    <p:extLst>
      <p:ext uri="{BB962C8B-B14F-4D97-AF65-F5344CB8AC3E}">
        <p14:creationId xmlns:p14="http://schemas.microsoft.com/office/powerpoint/2010/main" val="1274093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Sarah</a:t>
            </a:r>
          </a:p>
          <a:p>
            <a:endParaRPr lang="en-US" dirty="0"/>
          </a:p>
          <a:p>
            <a:endParaRPr lang="en-US" dirty="0"/>
          </a:p>
          <a:p>
            <a:r>
              <a:rPr lang="en-US" dirty="0"/>
              <a:t>Your mentor can help you with ….</a:t>
            </a:r>
          </a:p>
        </p:txBody>
      </p:sp>
      <p:sp>
        <p:nvSpPr>
          <p:cNvPr id="4" name="Slide Number Placeholder 3"/>
          <p:cNvSpPr>
            <a:spLocks noGrp="1"/>
          </p:cNvSpPr>
          <p:nvPr>
            <p:ph type="sldNum" sz="quarter" idx="5"/>
          </p:nvPr>
        </p:nvSpPr>
        <p:spPr/>
        <p:txBody>
          <a:bodyPr/>
          <a:lstStyle/>
          <a:p>
            <a:fld id="{2336AD16-599B-134B-9254-1092889942BE}" type="slidenum">
              <a:rPr lang="en-US" smtClean="0"/>
              <a:t>8</a:t>
            </a:fld>
            <a:endParaRPr lang="en-US"/>
          </a:p>
        </p:txBody>
      </p:sp>
    </p:spTree>
    <p:extLst>
      <p:ext uri="{BB962C8B-B14F-4D97-AF65-F5344CB8AC3E}">
        <p14:creationId xmlns:p14="http://schemas.microsoft.com/office/powerpoint/2010/main" val="3686443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mentor can help you with ….</a:t>
            </a:r>
          </a:p>
          <a:p>
            <a:endParaRPr lang="en-US" dirty="0"/>
          </a:p>
        </p:txBody>
      </p:sp>
      <p:sp>
        <p:nvSpPr>
          <p:cNvPr id="4" name="Slide Number Placeholder 3"/>
          <p:cNvSpPr>
            <a:spLocks noGrp="1"/>
          </p:cNvSpPr>
          <p:nvPr>
            <p:ph type="sldNum" sz="quarter" idx="5"/>
          </p:nvPr>
        </p:nvSpPr>
        <p:spPr/>
        <p:txBody>
          <a:bodyPr/>
          <a:lstStyle/>
          <a:p>
            <a:fld id="{2336AD16-599B-134B-9254-1092889942BE}" type="slidenum">
              <a:rPr lang="en-US" smtClean="0"/>
              <a:t>9</a:t>
            </a:fld>
            <a:endParaRPr lang="en-US"/>
          </a:p>
        </p:txBody>
      </p:sp>
    </p:spTree>
    <p:extLst>
      <p:ext uri="{BB962C8B-B14F-4D97-AF65-F5344CB8AC3E}">
        <p14:creationId xmlns:p14="http://schemas.microsoft.com/office/powerpoint/2010/main" val="3362412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www.dlsph.utoronto.ca/students/current-students/public-health-alumni-association-dalla-lana-school-of-public-health-mentorship-progra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6.jpe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png"/><Relationship Id="rId5" Type="http://schemas.openxmlformats.org/officeDocument/2006/relationships/image" Target="../media/image5.svg"/><Relationship Id="rId10" Type="http://schemas.openxmlformats.org/officeDocument/2006/relationships/image" Target="../media/image20.svg"/><Relationship Id="rId4" Type="http://schemas.openxmlformats.org/officeDocument/2006/relationships/image" Target="../media/image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90307" y="-3618396"/>
            <a:ext cx="17295092" cy="14172096"/>
          </a:xfrm>
          <a:custGeom>
            <a:avLst/>
            <a:gdLst/>
            <a:ahLst/>
            <a:cxnLst/>
            <a:rect l="l" t="t" r="r" b="b"/>
            <a:pathLst>
              <a:path w="17295092" h="14172096">
                <a:moveTo>
                  <a:pt x="0" y="0"/>
                </a:moveTo>
                <a:lnTo>
                  <a:pt x="17295091" y="0"/>
                </a:lnTo>
                <a:lnTo>
                  <a:pt x="17295091" y="14172096"/>
                </a:lnTo>
                <a:lnTo>
                  <a:pt x="0" y="14172096"/>
                </a:lnTo>
                <a:lnTo>
                  <a:pt x="0" y="0"/>
                </a:lnTo>
                <a:close/>
              </a:path>
            </a:pathLst>
          </a:custGeom>
          <a:blipFill>
            <a:blip r:embed="rId3"/>
            <a:stretch>
              <a:fillRect l="-5433" r="-17327"/>
            </a:stretch>
          </a:blipFill>
        </p:spPr>
        <p:txBody>
          <a:bodyPr/>
          <a:lstStyle/>
          <a:p>
            <a:endParaRPr lang="en-US"/>
          </a:p>
        </p:txBody>
      </p:sp>
      <p:grpSp>
        <p:nvGrpSpPr>
          <p:cNvPr id="3" name="Group 3"/>
          <p:cNvGrpSpPr/>
          <p:nvPr/>
        </p:nvGrpSpPr>
        <p:grpSpPr>
          <a:xfrm rot="-1690624">
            <a:off x="-10170270" y="-2651659"/>
            <a:ext cx="19077030" cy="19827476"/>
            <a:chOff x="0" y="0"/>
            <a:chExt cx="4739291" cy="4925723"/>
          </a:xfrm>
        </p:grpSpPr>
        <p:sp>
          <p:nvSpPr>
            <p:cNvPr id="4" name="Freeform 4"/>
            <p:cNvSpPr/>
            <p:nvPr/>
          </p:nvSpPr>
          <p:spPr>
            <a:xfrm>
              <a:off x="0" y="0"/>
              <a:ext cx="4739291" cy="4925723"/>
            </a:xfrm>
            <a:custGeom>
              <a:avLst/>
              <a:gdLst/>
              <a:ahLst/>
              <a:cxnLst/>
              <a:rect l="l" t="t" r="r" b="b"/>
              <a:pathLst>
                <a:path w="4739291" h="4925723">
                  <a:moveTo>
                    <a:pt x="0" y="0"/>
                  </a:moveTo>
                  <a:lnTo>
                    <a:pt x="4739291" y="0"/>
                  </a:lnTo>
                  <a:lnTo>
                    <a:pt x="4739291" y="4925723"/>
                  </a:lnTo>
                  <a:lnTo>
                    <a:pt x="0" y="4925723"/>
                  </a:lnTo>
                  <a:close/>
                </a:path>
              </a:pathLst>
            </a:custGeom>
            <a:solidFill>
              <a:srgbClr val="002747"/>
            </a:solidFill>
          </p:spPr>
          <p:txBody>
            <a:bodyPr/>
            <a:lstStyle/>
            <a:p>
              <a:endParaRPr lang="en-US"/>
            </a:p>
          </p:txBody>
        </p:sp>
      </p:grpSp>
      <p:grpSp>
        <p:nvGrpSpPr>
          <p:cNvPr id="5" name="Group 5"/>
          <p:cNvGrpSpPr/>
          <p:nvPr/>
        </p:nvGrpSpPr>
        <p:grpSpPr>
          <a:xfrm>
            <a:off x="-230098" y="8263576"/>
            <a:ext cx="22008765" cy="2986840"/>
            <a:chOff x="0" y="0"/>
            <a:chExt cx="7444940" cy="1010363"/>
          </a:xfrm>
        </p:grpSpPr>
        <p:sp>
          <p:nvSpPr>
            <p:cNvPr id="6" name="Freeform 6"/>
            <p:cNvSpPr/>
            <p:nvPr/>
          </p:nvSpPr>
          <p:spPr>
            <a:xfrm>
              <a:off x="0" y="0"/>
              <a:ext cx="7444940" cy="1010363"/>
            </a:xfrm>
            <a:custGeom>
              <a:avLst/>
              <a:gdLst/>
              <a:ahLst/>
              <a:cxnLst/>
              <a:rect l="l" t="t" r="r" b="b"/>
              <a:pathLst>
                <a:path w="7444940" h="1010363">
                  <a:moveTo>
                    <a:pt x="0" y="0"/>
                  </a:moveTo>
                  <a:lnTo>
                    <a:pt x="7444940" y="0"/>
                  </a:lnTo>
                  <a:lnTo>
                    <a:pt x="7444940" y="1010363"/>
                  </a:lnTo>
                  <a:lnTo>
                    <a:pt x="0" y="1010363"/>
                  </a:lnTo>
                  <a:close/>
                </a:path>
              </a:pathLst>
            </a:custGeom>
            <a:solidFill>
              <a:srgbClr val="FFFFFF"/>
            </a:solidFill>
          </p:spPr>
          <p:txBody>
            <a:bodyPr/>
            <a:lstStyle/>
            <a:p>
              <a:endParaRPr lang="en-US"/>
            </a:p>
          </p:txBody>
        </p:sp>
      </p:grpSp>
      <p:sp>
        <p:nvSpPr>
          <p:cNvPr id="7" name="Freeform 7"/>
          <p:cNvSpPr/>
          <p:nvPr/>
        </p:nvSpPr>
        <p:spPr>
          <a:xfrm>
            <a:off x="10477408" y="8224520"/>
            <a:ext cx="11301259" cy="2062480"/>
          </a:xfrm>
          <a:custGeom>
            <a:avLst/>
            <a:gdLst/>
            <a:ahLst/>
            <a:cxnLst/>
            <a:rect l="l" t="t" r="r" b="b"/>
            <a:pathLst>
              <a:path w="11301259" h="2062480">
                <a:moveTo>
                  <a:pt x="0" y="0"/>
                </a:moveTo>
                <a:lnTo>
                  <a:pt x="11301259" y="0"/>
                </a:lnTo>
                <a:lnTo>
                  <a:pt x="11301259" y="2062480"/>
                </a:lnTo>
                <a:lnTo>
                  <a:pt x="0" y="2062480"/>
                </a:lnTo>
                <a:lnTo>
                  <a:pt x="0" y="0"/>
                </a:lnTo>
                <a:close/>
              </a:path>
            </a:pathLst>
          </a:custGeom>
          <a:blipFill>
            <a:blip r:embed="rId4"/>
            <a:stretch>
              <a:fillRect/>
            </a:stretch>
          </a:blipFill>
        </p:spPr>
        <p:txBody>
          <a:bodyPr/>
          <a:lstStyle/>
          <a:p>
            <a:endParaRPr lang="en-US"/>
          </a:p>
        </p:txBody>
      </p:sp>
      <p:sp>
        <p:nvSpPr>
          <p:cNvPr id="8" name="Freeform 8"/>
          <p:cNvSpPr/>
          <p:nvPr/>
        </p:nvSpPr>
        <p:spPr>
          <a:xfrm>
            <a:off x="688317" y="8943529"/>
            <a:ext cx="3188216" cy="928568"/>
          </a:xfrm>
          <a:custGeom>
            <a:avLst/>
            <a:gdLst/>
            <a:ahLst/>
            <a:cxnLst/>
            <a:rect l="l" t="t" r="r" b="b"/>
            <a:pathLst>
              <a:path w="3188216" h="928568">
                <a:moveTo>
                  <a:pt x="0" y="0"/>
                </a:moveTo>
                <a:lnTo>
                  <a:pt x="3188216" y="0"/>
                </a:lnTo>
                <a:lnTo>
                  <a:pt x="3188216" y="928568"/>
                </a:lnTo>
                <a:lnTo>
                  <a:pt x="0" y="928568"/>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688317" y="990600"/>
            <a:ext cx="7165217" cy="2564452"/>
          </a:xfrm>
          <a:prstGeom prst="rect">
            <a:avLst/>
          </a:prstGeom>
        </p:spPr>
        <p:txBody>
          <a:bodyPr lIns="0" tIns="0" rIns="0" bIns="0" rtlCol="0" anchor="t">
            <a:spAutoFit/>
          </a:bodyPr>
          <a:lstStyle/>
          <a:p>
            <a:pPr>
              <a:lnSpc>
                <a:spcPts val="10186"/>
              </a:lnSpc>
            </a:pPr>
            <a:r>
              <a:rPr lang="en-US" sz="8149" spc="-342">
                <a:solidFill>
                  <a:srgbClr val="FFFFFF"/>
                </a:solidFill>
                <a:latin typeface="Muli Bold Bold"/>
              </a:rPr>
              <a:t>Information </a:t>
            </a:r>
          </a:p>
          <a:p>
            <a:pPr>
              <a:lnSpc>
                <a:spcPts val="10186"/>
              </a:lnSpc>
            </a:pPr>
            <a:r>
              <a:rPr lang="en-US" sz="8149" spc="-342">
                <a:solidFill>
                  <a:srgbClr val="FFFFFF"/>
                </a:solidFill>
                <a:latin typeface="Muli Bold Bold"/>
              </a:rPr>
              <a:t>Session</a:t>
            </a:r>
          </a:p>
        </p:txBody>
      </p:sp>
      <p:sp>
        <p:nvSpPr>
          <p:cNvPr id="10" name="TextBox 10"/>
          <p:cNvSpPr txBox="1"/>
          <p:nvPr/>
        </p:nvSpPr>
        <p:spPr>
          <a:xfrm>
            <a:off x="688317" y="4455857"/>
            <a:ext cx="7855209" cy="2028697"/>
          </a:xfrm>
          <a:prstGeom prst="rect">
            <a:avLst/>
          </a:prstGeom>
        </p:spPr>
        <p:txBody>
          <a:bodyPr lIns="0" tIns="0" rIns="0" bIns="0" rtlCol="0" anchor="t">
            <a:spAutoFit/>
          </a:bodyPr>
          <a:lstStyle/>
          <a:p>
            <a:pPr>
              <a:lnSpc>
                <a:spcPts val="5330"/>
              </a:lnSpc>
            </a:pPr>
            <a:r>
              <a:rPr lang="en-US" sz="4264" spc="-179" dirty="0">
                <a:solidFill>
                  <a:srgbClr val="FFFFFF"/>
                </a:solidFill>
                <a:latin typeface="Muli Bold Bold"/>
              </a:rPr>
              <a:t>2025 DLSPH Alumni-Student Mentorship Program</a:t>
            </a:r>
          </a:p>
          <a:p>
            <a:pPr>
              <a:lnSpc>
                <a:spcPts val="5627"/>
              </a:lnSpc>
            </a:pPr>
            <a:endParaRPr lang="en-US" sz="4264" spc="-179" dirty="0">
              <a:solidFill>
                <a:srgbClr val="FFFFFF"/>
              </a:solidFill>
              <a:latin typeface="Muli Bold Bold"/>
            </a:endParaRPr>
          </a:p>
        </p:txBody>
      </p:sp>
      <p:sp>
        <p:nvSpPr>
          <p:cNvPr id="11" name="TextBox 11"/>
          <p:cNvSpPr txBox="1"/>
          <p:nvPr/>
        </p:nvSpPr>
        <p:spPr>
          <a:xfrm>
            <a:off x="688317" y="6984797"/>
            <a:ext cx="9789091" cy="575520"/>
          </a:xfrm>
          <a:prstGeom prst="rect">
            <a:avLst/>
          </a:prstGeom>
        </p:spPr>
        <p:txBody>
          <a:bodyPr lIns="0" tIns="0" rIns="0" bIns="0" rtlCol="0" anchor="t">
            <a:spAutoFit/>
          </a:bodyPr>
          <a:lstStyle/>
          <a:p>
            <a:pPr>
              <a:lnSpc>
                <a:spcPts val="4473"/>
              </a:lnSpc>
              <a:spcBef>
                <a:spcPct val="0"/>
              </a:spcBef>
            </a:pPr>
            <a:r>
              <a:rPr lang="en-US" sz="4066" spc="-170" dirty="0">
                <a:solidFill>
                  <a:srgbClr val="FFFFFF"/>
                </a:solidFill>
                <a:latin typeface="Muli Regular Bold"/>
              </a:rPr>
              <a:t>January 7th  | 3PM EST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75962" y="-3100119"/>
            <a:ext cx="15672105" cy="13387119"/>
          </a:xfrm>
          <a:custGeom>
            <a:avLst/>
            <a:gdLst/>
            <a:ahLst/>
            <a:cxnLst/>
            <a:rect l="l" t="t" r="r" b="b"/>
            <a:pathLst>
              <a:path w="15672105" h="13387119">
                <a:moveTo>
                  <a:pt x="0" y="0"/>
                </a:moveTo>
                <a:lnTo>
                  <a:pt x="15672105" y="0"/>
                </a:lnTo>
                <a:lnTo>
                  <a:pt x="15672105" y="13387119"/>
                </a:lnTo>
                <a:lnTo>
                  <a:pt x="0" y="13387119"/>
                </a:lnTo>
                <a:lnTo>
                  <a:pt x="0" y="0"/>
                </a:lnTo>
                <a:close/>
              </a:path>
            </a:pathLst>
          </a:custGeom>
          <a:blipFill>
            <a:blip r:embed="rId3"/>
            <a:stretch>
              <a:fillRect l="-4612" r="-23517"/>
            </a:stretch>
          </a:blipFill>
        </p:spPr>
        <p:txBody>
          <a:bodyPr/>
          <a:lstStyle/>
          <a:p>
            <a:endParaRPr lang="en-US"/>
          </a:p>
        </p:txBody>
      </p:sp>
      <p:sp>
        <p:nvSpPr>
          <p:cNvPr id="3" name="Freeform 3"/>
          <p:cNvSpPr/>
          <p:nvPr/>
        </p:nvSpPr>
        <p:spPr>
          <a:xfrm rot="-4681248">
            <a:off x="14853769" y="8240054"/>
            <a:ext cx="5172677" cy="5347692"/>
          </a:xfrm>
          <a:custGeom>
            <a:avLst/>
            <a:gdLst/>
            <a:ahLst/>
            <a:cxnLst/>
            <a:rect l="l" t="t" r="r" b="b"/>
            <a:pathLst>
              <a:path w="5172677" h="5347692">
                <a:moveTo>
                  <a:pt x="0" y="0"/>
                </a:moveTo>
                <a:lnTo>
                  <a:pt x="5172677" y="0"/>
                </a:lnTo>
                <a:lnTo>
                  <a:pt x="5172677" y="5347692"/>
                </a:lnTo>
                <a:lnTo>
                  <a:pt x="0" y="5347692"/>
                </a:lnTo>
                <a:lnTo>
                  <a:pt x="0" y="0"/>
                </a:lnTo>
                <a:close/>
              </a:path>
            </a:pathLst>
          </a:custGeom>
          <a:blipFill>
            <a:blip r:embed="rId4">
              <a:alphaModFix amt="42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AutoShape 4"/>
          <p:cNvSpPr/>
          <p:nvPr/>
        </p:nvSpPr>
        <p:spPr>
          <a:xfrm rot="-1575345">
            <a:off x="-2065057" y="-1185614"/>
            <a:ext cx="11770472" cy="16199902"/>
          </a:xfrm>
          <a:prstGeom prst="rect">
            <a:avLst/>
          </a:prstGeom>
          <a:solidFill>
            <a:srgbClr val="002747"/>
          </a:solidFill>
        </p:spPr>
        <p:txBody>
          <a:bodyPr/>
          <a:lstStyle/>
          <a:p>
            <a:endParaRPr lang="en-US"/>
          </a:p>
        </p:txBody>
      </p:sp>
      <p:sp>
        <p:nvSpPr>
          <p:cNvPr id="5" name="TextBox 5"/>
          <p:cNvSpPr txBox="1"/>
          <p:nvPr/>
        </p:nvSpPr>
        <p:spPr>
          <a:xfrm>
            <a:off x="653572" y="3999523"/>
            <a:ext cx="7614128" cy="1755033"/>
          </a:xfrm>
          <a:prstGeom prst="rect">
            <a:avLst/>
          </a:prstGeom>
        </p:spPr>
        <p:txBody>
          <a:bodyPr lIns="0" tIns="0" rIns="0" bIns="0" rtlCol="0" anchor="t">
            <a:spAutoFit/>
          </a:bodyPr>
          <a:lstStyle/>
          <a:p>
            <a:pPr>
              <a:lnSpc>
                <a:spcPts val="13574"/>
              </a:lnSpc>
            </a:pPr>
            <a:r>
              <a:rPr lang="en-US" sz="12340" spc="-518">
                <a:solidFill>
                  <a:srgbClr val="FFFFFF"/>
                </a:solidFill>
                <a:latin typeface="Muli Bold Bold"/>
              </a:rPr>
              <a:t>Key Dates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047117"/>
            <a:ext cx="19485622" cy="1563586"/>
            <a:chOff x="0" y="0"/>
            <a:chExt cx="15409029" cy="1236467"/>
          </a:xfrm>
        </p:grpSpPr>
        <p:sp>
          <p:nvSpPr>
            <p:cNvPr id="3" name="Freeform 3"/>
            <p:cNvSpPr/>
            <p:nvPr/>
          </p:nvSpPr>
          <p:spPr>
            <a:xfrm>
              <a:off x="0" y="0"/>
              <a:ext cx="15409028" cy="1236467"/>
            </a:xfrm>
            <a:custGeom>
              <a:avLst/>
              <a:gdLst/>
              <a:ahLst/>
              <a:cxnLst/>
              <a:rect l="l" t="t" r="r" b="b"/>
              <a:pathLst>
                <a:path w="15409028" h="1236467">
                  <a:moveTo>
                    <a:pt x="0" y="0"/>
                  </a:moveTo>
                  <a:lnTo>
                    <a:pt x="15409028" y="0"/>
                  </a:lnTo>
                  <a:lnTo>
                    <a:pt x="15409028" y="1236467"/>
                  </a:lnTo>
                  <a:lnTo>
                    <a:pt x="0" y="1236467"/>
                  </a:lnTo>
                  <a:close/>
                </a:path>
              </a:pathLst>
            </a:custGeom>
            <a:solidFill>
              <a:srgbClr val="D9D9D9"/>
            </a:solidFill>
          </p:spPr>
          <p:txBody>
            <a:bodyPr/>
            <a:lstStyle/>
            <a:p>
              <a:endParaRPr lang="en-US"/>
            </a:p>
          </p:txBody>
        </p:sp>
      </p:grpSp>
      <p:grpSp>
        <p:nvGrpSpPr>
          <p:cNvPr id="4" name="Group 4"/>
          <p:cNvGrpSpPr/>
          <p:nvPr/>
        </p:nvGrpSpPr>
        <p:grpSpPr>
          <a:xfrm>
            <a:off x="-598811" y="-57893"/>
            <a:ext cx="19485622" cy="2173186"/>
            <a:chOff x="0" y="0"/>
            <a:chExt cx="15409029" cy="1718533"/>
          </a:xfrm>
        </p:grpSpPr>
        <p:sp>
          <p:nvSpPr>
            <p:cNvPr id="5" name="Freeform 5"/>
            <p:cNvSpPr/>
            <p:nvPr/>
          </p:nvSpPr>
          <p:spPr>
            <a:xfrm>
              <a:off x="0" y="0"/>
              <a:ext cx="15409028" cy="1718533"/>
            </a:xfrm>
            <a:custGeom>
              <a:avLst/>
              <a:gdLst/>
              <a:ahLst/>
              <a:cxnLst/>
              <a:rect l="l" t="t" r="r" b="b"/>
              <a:pathLst>
                <a:path w="15409028" h="1718533">
                  <a:moveTo>
                    <a:pt x="0" y="0"/>
                  </a:moveTo>
                  <a:lnTo>
                    <a:pt x="15409028" y="0"/>
                  </a:lnTo>
                  <a:lnTo>
                    <a:pt x="15409028" y="1718533"/>
                  </a:lnTo>
                  <a:lnTo>
                    <a:pt x="0" y="1718533"/>
                  </a:lnTo>
                  <a:close/>
                </a:path>
              </a:pathLst>
            </a:custGeom>
            <a:solidFill>
              <a:srgbClr val="002747"/>
            </a:solidFill>
          </p:spPr>
          <p:txBody>
            <a:bodyPr/>
            <a:lstStyle/>
            <a:p>
              <a:endParaRPr lang="en-US"/>
            </a:p>
          </p:txBody>
        </p:sp>
      </p:grpSp>
      <p:sp>
        <p:nvSpPr>
          <p:cNvPr id="6" name="TextBox 6"/>
          <p:cNvSpPr txBox="1"/>
          <p:nvPr/>
        </p:nvSpPr>
        <p:spPr>
          <a:xfrm>
            <a:off x="544311" y="588645"/>
            <a:ext cx="2326872" cy="956310"/>
          </a:xfrm>
          <a:prstGeom prst="rect">
            <a:avLst/>
          </a:prstGeom>
        </p:spPr>
        <p:txBody>
          <a:bodyPr lIns="0" tIns="0" rIns="0" bIns="0" rtlCol="0" anchor="t">
            <a:spAutoFit/>
          </a:bodyPr>
          <a:lstStyle/>
          <a:p>
            <a:pPr algn="ctr">
              <a:lnSpc>
                <a:spcPts val="7480"/>
              </a:lnSpc>
            </a:pPr>
            <a:r>
              <a:rPr lang="en-US" sz="6800" spc="-285">
                <a:solidFill>
                  <a:srgbClr val="FFFFFF"/>
                </a:solidFill>
                <a:latin typeface="Muli Black Bold"/>
              </a:rPr>
              <a:t>Date</a:t>
            </a:r>
          </a:p>
        </p:txBody>
      </p:sp>
      <p:sp>
        <p:nvSpPr>
          <p:cNvPr id="7" name="TextBox 7"/>
          <p:cNvSpPr txBox="1"/>
          <p:nvPr/>
        </p:nvSpPr>
        <p:spPr>
          <a:xfrm>
            <a:off x="5887968" y="588645"/>
            <a:ext cx="2326872" cy="956310"/>
          </a:xfrm>
          <a:prstGeom prst="rect">
            <a:avLst/>
          </a:prstGeom>
        </p:spPr>
        <p:txBody>
          <a:bodyPr lIns="0" tIns="0" rIns="0" bIns="0" rtlCol="0" anchor="t">
            <a:spAutoFit/>
          </a:bodyPr>
          <a:lstStyle/>
          <a:p>
            <a:pPr algn="ctr">
              <a:lnSpc>
                <a:spcPts val="7480"/>
              </a:lnSpc>
            </a:pPr>
            <a:r>
              <a:rPr lang="en-US" sz="6800" spc="-285">
                <a:solidFill>
                  <a:srgbClr val="FFFFFF"/>
                </a:solidFill>
                <a:latin typeface="Muli Black Bold"/>
              </a:rPr>
              <a:t>Event</a:t>
            </a:r>
          </a:p>
        </p:txBody>
      </p:sp>
      <p:sp>
        <p:nvSpPr>
          <p:cNvPr id="8" name="TextBox 8"/>
          <p:cNvSpPr txBox="1"/>
          <p:nvPr/>
        </p:nvSpPr>
        <p:spPr>
          <a:xfrm>
            <a:off x="10716038" y="588645"/>
            <a:ext cx="2860272" cy="956310"/>
          </a:xfrm>
          <a:prstGeom prst="rect">
            <a:avLst/>
          </a:prstGeom>
        </p:spPr>
        <p:txBody>
          <a:bodyPr lIns="0" tIns="0" rIns="0" bIns="0" rtlCol="0" anchor="t">
            <a:spAutoFit/>
          </a:bodyPr>
          <a:lstStyle/>
          <a:p>
            <a:pPr algn="ctr">
              <a:lnSpc>
                <a:spcPts val="7480"/>
              </a:lnSpc>
            </a:pPr>
            <a:r>
              <a:rPr lang="en-US" sz="6800" spc="-285">
                <a:solidFill>
                  <a:srgbClr val="FFFFFF"/>
                </a:solidFill>
                <a:latin typeface="Muli Black Bold"/>
              </a:rPr>
              <a:t>Details</a:t>
            </a:r>
          </a:p>
        </p:txBody>
      </p:sp>
      <p:grpSp>
        <p:nvGrpSpPr>
          <p:cNvPr id="9" name="Group 9"/>
          <p:cNvGrpSpPr/>
          <p:nvPr/>
        </p:nvGrpSpPr>
        <p:grpSpPr>
          <a:xfrm>
            <a:off x="0" y="4059447"/>
            <a:ext cx="19485622" cy="1563586"/>
            <a:chOff x="0" y="0"/>
            <a:chExt cx="15409029" cy="1236467"/>
          </a:xfrm>
        </p:grpSpPr>
        <p:sp>
          <p:nvSpPr>
            <p:cNvPr id="10" name="Freeform 10"/>
            <p:cNvSpPr/>
            <p:nvPr/>
          </p:nvSpPr>
          <p:spPr>
            <a:xfrm>
              <a:off x="0" y="0"/>
              <a:ext cx="15409028" cy="1236467"/>
            </a:xfrm>
            <a:custGeom>
              <a:avLst/>
              <a:gdLst/>
              <a:ahLst/>
              <a:cxnLst/>
              <a:rect l="l" t="t" r="r" b="b"/>
              <a:pathLst>
                <a:path w="15409028" h="1236467">
                  <a:moveTo>
                    <a:pt x="0" y="0"/>
                  </a:moveTo>
                  <a:lnTo>
                    <a:pt x="15409028" y="0"/>
                  </a:lnTo>
                  <a:lnTo>
                    <a:pt x="15409028" y="1236467"/>
                  </a:lnTo>
                  <a:lnTo>
                    <a:pt x="0" y="1236467"/>
                  </a:lnTo>
                  <a:close/>
                </a:path>
              </a:pathLst>
            </a:custGeom>
            <a:solidFill>
              <a:srgbClr val="D9D9D9"/>
            </a:solidFill>
          </p:spPr>
          <p:txBody>
            <a:bodyPr/>
            <a:lstStyle/>
            <a:p>
              <a:endParaRPr lang="en-US"/>
            </a:p>
          </p:txBody>
        </p:sp>
      </p:grpSp>
      <p:sp>
        <p:nvSpPr>
          <p:cNvPr id="11" name="TextBox 11"/>
          <p:cNvSpPr txBox="1"/>
          <p:nvPr/>
        </p:nvSpPr>
        <p:spPr>
          <a:xfrm>
            <a:off x="381000" y="1900613"/>
            <a:ext cx="4105173" cy="7938135"/>
          </a:xfrm>
          <a:prstGeom prst="rect">
            <a:avLst/>
          </a:prstGeom>
        </p:spPr>
        <p:txBody>
          <a:bodyPr wrap="square" lIns="0" tIns="0" rIns="0" bIns="0" rtlCol="0" anchor="t">
            <a:spAutoFit/>
          </a:bodyPr>
          <a:lstStyle/>
          <a:p>
            <a:pPr>
              <a:lnSpc>
                <a:spcPts val="13140"/>
              </a:lnSpc>
            </a:pPr>
            <a:r>
              <a:rPr lang="en-US" sz="6000" spc="-252" dirty="0">
                <a:solidFill>
                  <a:srgbClr val="002747"/>
                </a:solidFill>
                <a:latin typeface="Muli Regular Bold"/>
              </a:rPr>
              <a:t>Jan 2025</a:t>
            </a:r>
          </a:p>
          <a:p>
            <a:pPr>
              <a:lnSpc>
                <a:spcPts val="13140"/>
              </a:lnSpc>
            </a:pPr>
            <a:r>
              <a:rPr lang="en-US" sz="6000" spc="-252" dirty="0">
                <a:solidFill>
                  <a:srgbClr val="002747"/>
                </a:solidFill>
                <a:latin typeface="Muli Regular Bold"/>
              </a:rPr>
              <a:t>Feb 2025</a:t>
            </a:r>
          </a:p>
          <a:p>
            <a:pPr>
              <a:lnSpc>
                <a:spcPts val="13140"/>
              </a:lnSpc>
            </a:pPr>
            <a:r>
              <a:rPr lang="en-US" sz="6000" spc="-252" dirty="0">
                <a:solidFill>
                  <a:srgbClr val="002747"/>
                </a:solidFill>
                <a:latin typeface="Muli Regular Bold"/>
              </a:rPr>
              <a:t>March 2025</a:t>
            </a:r>
          </a:p>
          <a:p>
            <a:pPr>
              <a:lnSpc>
                <a:spcPts val="12000"/>
              </a:lnSpc>
            </a:pPr>
            <a:r>
              <a:rPr lang="en-US" sz="6000" spc="-252" dirty="0">
                <a:solidFill>
                  <a:srgbClr val="002747"/>
                </a:solidFill>
                <a:latin typeface="Muli Regular Bold"/>
              </a:rPr>
              <a:t>June 2025</a:t>
            </a:r>
          </a:p>
          <a:p>
            <a:pPr>
              <a:lnSpc>
                <a:spcPts val="12000"/>
              </a:lnSpc>
            </a:pPr>
            <a:r>
              <a:rPr lang="en-US" sz="6000" spc="-252" dirty="0">
                <a:solidFill>
                  <a:srgbClr val="002747"/>
                </a:solidFill>
                <a:latin typeface="Muli Regular Bold"/>
              </a:rPr>
              <a:t>Oct 2025</a:t>
            </a:r>
          </a:p>
        </p:txBody>
      </p:sp>
      <p:sp>
        <p:nvSpPr>
          <p:cNvPr id="12" name="TextBox 12"/>
          <p:cNvSpPr txBox="1"/>
          <p:nvPr/>
        </p:nvSpPr>
        <p:spPr>
          <a:xfrm>
            <a:off x="5549106" y="2306320"/>
            <a:ext cx="4802165" cy="1401445"/>
          </a:xfrm>
          <a:prstGeom prst="rect">
            <a:avLst/>
          </a:prstGeom>
        </p:spPr>
        <p:txBody>
          <a:bodyPr lIns="0" tIns="0" rIns="0" bIns="0" rtlCol="0" anchor="t">
            <a:spAutoFit/>
          </a:bodyPr>
          <a:lstStyle/>
          <a:p>
            <a:pPr>
              <a:lnSpc>
                <a:spcPts val="5639"/>
              </a:lnSpc>
            </a:pPr>
            <a:r>
              <a:rPr lang="en-US" sz="3999" spc="-167">
                <a:solidFill>
                  <a:srgbClr val="002747"/>
                </a:solidFill>
                <a:latin typeface="Muli Regular Bold"/>
              </a:rPr>
              <a:t>Call for Mentor and Mentee Applications</a:t>
            </a:r>
          </a:p>
        </p:txBody>
      </p:sp>
      <p:sp>
        <p:nvSpPr>
          <p:cNvPr id="13" name="TextBox 13"/>
          <p:cNvSpPr txBox="1"/>
          <p:nvPr/>
        </p:nvSpPr>
        <p:spPr>
          <a:xfrm>
            <a:off x="5669744" y="4097655"/>
            <a:ext cx="4560888" cy="1401445"/>
          </a:xfrm>
          <a:prstGeom prst="rect">
            <a:avLst/>
          </a:prstGeom>
        </p:spPr>
        <p:txBody>
          <a:bodyPr lIns="0" tIns="0" rIns="0" bIns="0" rtlCol="0" anchor="t">
            <a:spAutoFit/>
          </a:bodyPr>
          <a:lstStyle/>
          <a:p>
            <a:pPr>
              <a:lnSpc>
                <a:spcPts val="5639"/>
              </a:lnSpc>
            </a:pPr>
            <a:r>
              <a:rPr lang="en-US" sz="3999" spc="-167">
                <a:solidFill>
                  <a:srgbClr val="002747"/>
                </a:solidFill>
                <a:latin typeface="Muli Regular Bold"/>
              </a:rPr>
              <a:t>Mentor-Mentee Pairs Announced</a:t>
            </a:r>
          </a:p>
        </p:txBody>
      </p:sp>
      <p:sp>
        <p:nvSpPr>
          <p:cNvPr id="14" name="TextBox 14"/>
          <p:cNvSpPr txBox="1"/>
          <p:nvPr/>
        </p:nvSpPr>
        <p:spPr>
          <a:xfrm>
            <a:off x="5549106" y="5852160"/>
            <a:ext cx="4229991" cy="690245"/>
          </a:xfrm>
          <a:prstGeom prst="rect">
            <a:avLst/>
          </a:prstGeom>
        </p:spPr>
        <p:txBody>
          <a:bodyPr lIns="0" tIns="0" rIns="0" bIns="0" rtlCol="0" anchor="t">
            <a:spAutoFit/>
          </a:bodyPr>
          <a:lstStyle/>
          <a:p>
            <a:pPr algn="ctr">
              <a:lnSpc>
                <a:spcPts val="5639"/>
              </a:lnSpc>
            </a:pPr>
            <a:r>
              <a:rPr lang="en-US" sz="3999" spc="-167">
                <a:solidFill>
                  <a:srgbClr val="002747"/>
                </a:solidFill>
                <a:latin typeface="Muli Regular Bold"/>
              </a:rPr>
              <a:t>Meet &amp; Greet Event</a:t>
            </a:r>
          </a:p>
        </p:txBody>
      </p:sp>
      <p:sp>
        <p:nvSpPr>
          <p:cNvPr id="15" name="TextBox 15"/>
          <p:cNvSpPr txBox="1"/>
          <p:nvPr/>
        </p:nvSpPr>
        <p:spPr>
          <a:xfrm>
            <a:off x="5518127" y="7440925"/>
            <a:ext cx="3066555" cy="690245"/>
          </a:xfrm>
          <a:prstGeom prst="rect">
            <a:avLst/>
          </a:prstGeom>
        </p:spPr>
        <p:txBody>
          <a:bodyPr lIns="0" tIns="0" rIns="0" bIns="0" rtlCol="0" anchor="t">
            <a:spAutoFit/>
          </a:bodyPr>
          <a:lstStyle/>
          <a:p>
            <a:pPr algn="ctr">
              <a:lnSpc>
                <a:spcPts val="5639"/>
              </a:lnSpc>
            </a:pPr>
            <a:r>
              <a:rPr lang="en-US" sz="3999" spc="-167">
                <a:solidFill>
                  <a:srgbClr val="002747"/>
                </a:solidFill>
                <a:latin typeface="Muli Regular Bold"/>
              </a:rPr>
              <a:t>Spring Event</a:t>
            </a:r>
          </a:p>
        </p:txBody>
      </p:sp>
      <p:sp>
        <p:nvSpPr>
          <p:cNvPr id="16" name="TextBox 16"/>
          <p:cNvSpPr txBox="1"/>
          <p:nvPr/>
        </p:nvSpPr>
        <p:spPr>
          <a:xfrm>
            <a:off x="5549106" y="8705659"/>
            <a:ext cx="4027488" cy="1401445"/>
          </a:xfrm>
          <a:prstGeom prst="rect">
            <a:avLst/>
          </a:prstGeom>
        </p:spPr>
        <p:txBody>
          <a:bodyPr lIns="0" tIns="0" rIns="0" bIns="0" rtlCol="0" anchor="t">
            <a:spAutoFit/>
          </a:bodyPr>
          <a:lstStyle/>
          <a:p>
            <a:pPr>
              <a:lnSpc>
                <a:spcPts val="5639"/>
              </a:lnSpc>
            </a:pPr>
            <a:r>
              <a:rPr lang="en-US" sz="3999" spc="-167">
                <a:solidFill>
                  <a:srgbClr val="002747"/>
                </a:solidFill>
                <a:latin typeface="Muli Regular Bold"/>
              </a:rPr>
              <a:t>Program-Wrap Event</a:t>
            </a:r>
          </a:p>
        </p:txBody>
      </p:sp>
      <p:sp>
        <p:nvSpPr>
          <p:cNvPr id="17" name="TextBox 17"/>
          <p:cNvSpPr txBox="1"/>
          <p:nvPr/>
        </p:nvSpPr>
        <p:spPr>
          <a:xfrm>
            <a:off x="10716038" y="2334895"/>
            <a:ext cx="7571962" cy="1150239"/>
          </a:xfrm>
          <a:prstGeom prst="rect">
            <a:avLst/>
          </a:prstGeom>
        </p:spPr>
        <p:txBody>
          <a:bodyPr lIns="0" tIns="0" rIns="0" bIns="0" rtlCol="0" anchor="t">
            <a:spAutoFit/>
          </a:bodyPr>
          <a:lstStyle/>
          <a:p>
            <a:pPr>
              <a:lnSpc>
                <a:spcPts val="4653"/>
              </a:lnSpc>
            </a:pPr>
            <a:r>
              <a:rPr lang="en-US" sz="3300" spc="-138">
                <a:solidFill>
                  <a:srgbClr val="002747"/>
                </a:solidFill>
                <a:latin typeface="Muli Regular Bold"/>
              </a:rPr>
              <a:t>Students and alumni submit their applications to participate in the program</a:t>
            </a:r>
          </a:p>
        </p:txBody>
      </p:sp>
      <p:sp>
        <p:nvSpPr>
          <p:cNvPr id="18" name="TextBox 18"/>
          <p:cNvSpPr txBox="1"/>
          <p:nvPr/>
        </p:nvSpPr>
        <p:spPr>
          <a:xfrm>
            <a:off x="10716038" y="4237546"/>
            <a:ext cx="7571962" cy="1150239"/>
          </a:xfrm>
          <a:prstGeom prst="rect">
            <a:avLst/>
          </a:prstGeom>
        </p:spPr>
        <p:txBody>
          <a:bodyPr lIns="0" tIns="0" rIns="0" bIns="0" rtlCol="0" anchor="t">
            <a:spAutoFit/>
          </a:bodyPr>
          <a:lstStyle/>
          <a:p>
            <a:pPr>
              <a:lnSpc>
                <a:spcPts val="4653"/>
              </a:lnSpc>
            </a:pPr>
            <a:r>
              <a:rPr lang="en-US" sz="3300" spc="-138">
                <a:solidFill>
                  <a:srgbClr val="002747"/>
                </a:solidFill>
                <a:latin typeface="Muli Regular Bold"/>
              </a:rPr>
              <a:t>Applicants will be notified about the status of their application via email</a:t>
            </a:r>
          </a:p>
        </p:txBody>
      </p:sp>
      <p:sp>
        <p:nvSpPr>
          <p:cNvPr id="19" name="TextBox 19"/>
          <p:cNvSpPr txBox="1"/>
          <p:nvPr/>
        </p:nvSpPr>
        <p:spPr>
          <a:xfrm>
            <a:off x="10716038" y="5785862"/>
            <a:ext cx="7190962" cy="1150239"/>
          </a:xfrm>
          <a:prstGeom prst="rect">
            <a:avLst/>
          </a:prstGeom>
        </p:spPr>
        <p:txBody>
          <a:bodyPr lIns="0" tIns="0" rIns="0" bIns="0" rtlCol="0" anchor="t">
            <a:spAutoFit/>
          </a:bodyPr>
          <a:lstStyle/>
          <a:p>
            <a:pPr>
              <a:lnSpc>
                <a:spcPts val="4653"/>
              </a:lnSpc>
            </a:pPr>
            <a:r>
              <a:rPr lang="en-US" sz="3300" spc="-138">
                <a:solidFill>
                  <a:srgbClr val="002747"/>
                </a:solidFill>
                <a:latin typeface="Muli Regular Bold"/>
              </a:rPr>
              <a:t>The official launch and orientation for mentors and mentees</a:t>
            </a:r>
          </a:p>
        </p:txBody>
      </p:sp>
      <p:sp>
        <p:nvSpPr>
          <p:cNvPr id="20" name="TextBox 20"/>
          <p:cNvSpPr txBox="1"/>
          <p:nvPr/>
        </p:nvSpPr>
        <p:spPr>
          <a:xfrm>
            <a:off x="10692198" y="7225216"/>
            <a:ext cx="7190962" cy="1150239"/>
          </a:xfrm>
          <a:prstGeom prst="rect">
            <a:avLst/>
          </a:prstGeom>
        </p:spPr>
        <p:txBody>
          <a:bodyPr lIns="0" tIns="0" rIns="0" bIns="0" rtlCol="0" anchor="t">
            <a:spAutoFit/>
          </a:bodyPr>
          <a:lstStyle/>
          <a:p>
            <a:pPr>
              <a:lnSpc>
                <a:spcPts val="4653"/>
              </a:lnSpc>
            </a:pPr>
            <a:r>
              <a:rPr lang="en-US" sz="3300" spc="-138">
                <a:solidFill>
                  <a:srgbClr val="002747"/>
                </a:solidFill>
                <a:latin typeface="Muli Regular Bold"/>
              </a:rPr>
              <a:t>A one-hour event with networking opportunities</a:t>
            </a:r>
          </a:p>
        </p:txBody>
      </p:sp>
      <p:sp>
        <p:nvSpPr>
          <p:cNvPr id="21" name="TextBox 21"/>
          <p:cNvSpPr txBox="1"/>
          <p:nvPr/>
        </p:nvSpPr>
        <p:spPr>
          <a:xfrm>
            <a:off x="10692198" y="8885995"/>
            <a:ext cx="7190962" cy="1150239"/>
          </a:xfrm>
          <a:prstGeom prst="rect">
            <a:avLst/>
          </a:prstGeom>
        </p:spPr>
        <p:txBody>
          <a:bodyPr lIns="0" tIns="0" rIns="0" bIns="0" rtlCol="0" anchor="t">
            <a:spAutoFit/>
          </a:bodyPr>
          <a:lstStyle/>
          <a:p>
            <a:pPr>
              <a:lnSpc>
                <a:spcPts val="4653"/>
              </a:lnSpc>
            </a:pPr>
            <a:r>
              <a:rPr lang="en-US" sz="3300" spc="-138">
                <a:solidFill>
                  <a:srgbClr val="002747"/>
                </a:solidFill>
                <a:latin typeface="Muli Regular Bold"/>
              </a:rPr>
              <a:t>An event recognizing and celebrating mentors and mentees (Details TBA)</a:t>
            </a:r>
          </a:p>
        </p:txBody>
      </p:sp>
      <p:sp>
        <p:nvSpPr>
          <p:cNvPr id="22" name="AutoShape 22"/>
          <p:cNvSpPr/>
          <p:nvPr/>
        </p:nvSpPr>
        <p:spPr>
          <a:xfrm rot="5400000">
            <a:off x="-3390900" y="5599220"/>
            <a:ext cx="16230600" cy="0"/>
          </a:xfrm>
          <a:prstGeom prst="line">
            <a:avLst/>
          </a:prstGeom>
          <a:ln w="47625" cap="rnd">
            <a:solidFill>
              <a:srgbClr val="002747"/>
            </a:solidFill>
            <a:prstDash val="solid"/>
            <a:headEnd type="none" w="sm" len="sm"/>
            <a:tailEnd type="none" w="sm" len="sm"/>
          </a:ln>
        </p:spPr>
        <p:txBody>
          <a:bodyPr/>
          <a:lstStyle/>
          <a:p>
            <a:endParaRPr lang="en-US"/>
          </a:p>
        </p:txBody>
      </p:sp>
      <p:sp>
        <p:nvSpPr>
          <p:cNvPr id="23" name="AutoShape 23"/>
          <p:cNvSpPr/>
          <p:nvPr/>
        </p:nvSpPr>
        <p:spPr>
          <a:xfrm rot="5400000">
            <a:off x="2259783" y="6230361"/>
            <a:ext cx="16230600" cy="0"/>
          </a:xfrm>
          <a:prstGeom prst="line">
            <a:avLst/>
          </a:prstGeom>
          <a:ln w="47625" cap="rnd">
            <a:solidFill>
              <a:srgbClr val="002747"/>
            </a:solidFill>
            <a:prstDash val="solid"/>
            <a:headEnd type="none" w="sm" len="sm"/>
            <a:tailEnd type="none" w="sm" len="sm"/>
          </a:ln>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58562" y="0"/>
            <a:ext cx="15729438" cy="10486292"/>
          </a:xfrm>
          <a:custGeom>
            <a:avLst/>
            <a:gdLst/>
            <a:ahLst/>
            <a:cxnLst/>
            <a:rect l="l" t="t" r="r" b="b"/>
            <a:pathLst>
              <a:path w="15729438" h="10486292">
                <a:moveTo>
                  <a:pt x="0" y="0"/>
                </a:moveTo>
                <a:lnTo>
                  <a:pt x="15729438" y="0"/>
                </a:lnTo>
                <a:lnTo>
                  <a:pt x="15729438" y="10486292"/>
                </a:lnTo>
                <a:lnTo>
                  <a:pt x="0" y="10486292"/>
                </a:lnTo>
                <a:lnTo>
                  <a:pt x="0" y="0"/>
                </a:lnTo>
                <a:close/>
              </a:path>
            </a:pathLst>
          </a:custGeom>
          <a:blipFill>
            <a:blip r:embed="rId3"/>
            <a:stretch>
              <a:fillRect/>
            </a:stretch>
          </a:blipFill>
        </p:spPr>
        <p:txBody>
          <a:bodyPr/>
          <a:lstStyle/>
          <a:p>
            <a:endParaRPr lang="en-US"/>
          </a:p>
        </p:txBody>
      </p:sp>
      <p:sp>
        <p:nvSpPr>
          <p:cNvPr id="3" name="AutoShape 3"/>
          <p:cNvSpPr/>
          <p:nvPr/>
        </p:nvSpPr>
        <p:spPr>
          <a:xfrm rot="-1575345">
            <a:off x="-2065057" y="-1185614"/>
            <a:ext cx="11770472" cy="16199902"/>
          </a:xfrm>
          <a:prstGeom prst="rect">
            <a:avLst/>
          </a:prstGeom>
          <a:solidFill>
            <a:srgbClr val="002747"/>
          </a:solidFill>
        </p:spPr>
        <p:txBody>
          <a:bodyPr/>
          <a:lstStyle/>
          <a:p>
            <a:endParaRPr lang="en-US"/>
          </a:p>
        </p:txBody>
      </p:sp>
      <p:sp>
        <p:nvSpPr>
          <p:cNvPr id="4" name="TextBox 4"/>
          <p:cNvSpPr txBox="1"/>
          <p:nvPr/>
        </p:nvSpPr>
        <p:spPr>
          <a:xfrm>
            <a:off x="653572" y="3138455"/>
            <a:ext cx="7614128" cy="3477168"/>
          </a:xfrm>
          <a:prstGeom prst="rect">
            <a:avLst/>
          </a:prstGeom>
        </p:spPr>
        <p:txBody>
          <a:bodyPr lIns="0" tIns="0" rIns="0" bIns="0" rtlCol="0" anchor="t">
            <a:spAutoFit/>
          </a:bodyPr>
          <a:lstStyle/>
          <a:p>
            <a:pPr>
              <a:lnSpc>
                <a:spcPts val="13574"/>
              </a:lnSpc>
            </a:pPr>
            <a:r>
              <a:rPr lang="en-US" sz="12340" spc="-518">
                <a:solidFill>
                  <a:srgbClr val="FFFFFF"/>
                </a:solidFill>
                <a:latin typeface="Muli Bold Bold"/>
              </a:rPr>
              <a:t>Matching Process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21956" y="0"/>
            <a:ext cx="22008765" cy="2391276"/>
            <a:chOff x="0" y="0"/>
            <a:chExt cx="7444940" cy="808901"/>
          </a:xfrm>
        </p:grpSpPr>
        <p:sp>
          <p:nvSpPr>
            <p:cNvPr id="3" name="Freeform 3"/>
            <p:cNvSpPr/>
            <p:nvPr/>
          </p:nvSpPr>
          <p:spPr>
            <a:xfrm>
              <a:off x="0" y="0"/>
              <a:ext cx="7444940" cy="808901"/>
            </a:xfrm>
            <a:custGeom>
              <a:avLst/>
              <a:gdLst/>
              <a:ahLst/>
              <a:cxnLst/>
              <a:rect l="l" t="t" r="r" b="b"/>
              <a:pathLst>
                <a:path w="7444940" h="808901">
                  <a:moveTo>
                    <a:pt x="0" y="0"/>
                  </a:moveTo>
                  <a:lnTo>
                    <a:pt x="7444940" y="0"/>
                  </a:lnTo>
                  <a:lnTo>
                    <a:pt x="7444940" y="808901"/>
                  </a:lnTo>
                  <a:lnTo>
                    <a:pt x="0" y="808901"/>
                  </a:lnTo>
                  <a:close/>
                </a:path>
              </a:pathLst>
            </a:custGeom>
            <a:solidFill>
              <a:srgbClr val="002747"/>
            </a:solidFill>
          </p:spPr>
          <p:txBody>
            <a:bodyPr/>
            <a:lstStyle/>
            <a:p>
              <a:endParaRPr lang="en-US"/>
            </a:p>
          </p:txBody>
        </p:sp>
      </p:grpSp>
      <p:sp>
        <p:nvSpPr>
          <p:cNvPr id="4" name="TextBox 4"/>
          <p:cNvSpPr txBox="1"/>
          <p:nvPr/>
        </p:nvSpPr>
        <p:spPr>
          <a:xfrm>
            <a:off x="3457853" y="588645"/>
            <a:ext cx="11162806" cy="956310"/>
          </a:xfrm>
          <a:prstGeom prst="rect">
            <a:avLst/>
          </a:prstGeom>
        </p:spPr>
        <p:txBody>
          <a:bodyPr lIns="0" tIns="0" rIns="0" bIns="0" rtlCol="0" anchor="t">
            <a:spAutoFit/>
          </a:bodyPr>
          <a:lstStyle/>
          <a:p>
            <a:pPr algn="ctr">
              <a:lnSpc>
                <a:spcPts val="7480"/>
              </a:lnSpc>
            </a:pPr>
            <a:r>
              <a:rPr lang="en-US" sz="6800" spc="-285">
                <a:solidFill>
                  <a:srgbClr val="FFFFFF"/>
                </a:solidFill>
                <a:latin typeface="Muli Black Bold"/>
              </a:rPr>
              <a:t>Matching Process</a:t>
            </a:r>
          </a:p>
        </p:txBody>
      </p:sp>
      <p:sp>
        <p:nvSpPr>
          <p:cNvPr id="5" name="TextBox 5"/>
          <p:cNvSpPr txBox="1"/>
          <p:nvPr/>
        </p:nvSpPr>
        <p:spPr>
          <a:xfrm>
            <a:off x="336383" y="3017595"/>
            <a:ext cx="17615234" cy="2099122"/>
          </a:xfrm>
          <a:prstGeom prst="rect">
            <a:avLst/>
          </a:prstGeom>
        </p:spPr>
        <p:txBody>
          <a:bodyPr lIns="0" tIns="0" rIns="0" bIns="0" rtlCol="0" anchor="t">
            <a:spAutoFit/>
          </a:bodyPr>
          <a:lstStyle/>
          <a:p>
            <a:pPr algn="ctr">
              <a:lnSpc>
                <a:spcPts val="4175"/>
              </a:lnSpc>
            </a:pPr>
            <a:r>
              <a:rPr lang="en-US" sz="3795" spc="-159">
                <a:solidFill>
                  <a:srgbClr val="002A5C"/>
                </a:solidFill>
                <a:latin typeface="Muli Bold"/>
              </a:rPr>
              <a:t>Once mentor and mentee applications have been received, the mentorship committee reviews all of the applications and creates student-alumni pairs based on the following criteria indicated within the application:</a:t>
            </a:r>
          </a:p>
          <a:p>
            <a:pPr algn="ctr">
              <a:lnSpc>
                <a:spcPts val="4175"/>
              </a:lnSpc>
              <a:spcBef>
                <a:spcPct val="0"/>
              </a:spcBef>
            </a:pPr>
            <a:endParaRPr lang="en-US" sz="3795" spc="-159">
              <a:solidFill>
                <a:srgbClr val="002A5C"/>
              </a:solidFill>
              <a:latin typeface="Muli Bold"/>
            </a:endParaRPr>
          </a:p>
        </p:txBody>
      </p:sp>
      <p:grpSp>
        <p:nvGrpSpPr>
          <p:cNvPr id="6" name="Group 6"/>
          <p:cNvGrpSpPr/>
          <p:nvPr/>
        </p:nvGrpSpPr>
        <p:grpSpPr>
          <a:xfrm>
            <a:off x="-216014" y="4838065"/>
            <a:ext cx="3952875" cy="3952875"/>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2747"/>
            </a:solidFill>
          </p:spPr>
          <p:txBody>
            <a:bodyPr/>
            <a:lstStyle/>
            <a:p>
              <a:endParaRPr lang="en-US"/>
            </a:p>
          </p:txBody>
        </p:sp>
      </p:grpSp>
      <p:sp>
        <p:nvSpPr>
          <p:cNvPr id="8" name="TextBox 8"/>
          <p:cNvSpPr txBox="1"/>
          <p:nvPr/>
        </p:nvSpPr>
        <p:spPr>
          <a:xfrm>
            <a:off x="62995" y="6197947"/>
            <a:ext cx="3394858" cy="1166437"/>
          </a:xfrm>
          <a:prstGeom prst="rect">
            <a:avLst/>
          </a:prstGeom>
        </p:spPr>
        <p:txBody>
          <a:bodyPr lIns="0" tIns="0" rIns="0" bIns="0" rtlCol="0" anchor="t">
            <a:spAutoFit/>
          </a:bodyPr>
          <a:lstStyle/>
          <a:p>
            <a:pPr algn="ctr">
              <a:lnSpc>
                <a:spcPts val="4714"/>
              </a:lnSpc>
              <a:spcBef>
                <a:spcPct val="0"/>
              </a:spcBef>
            </a:pPr>
            <a:r>
              <a:rPr lang="en-US" sz="3343" spc="-140">
                <a:solidFill>
                  <a:srgbClr val="FFFFFF"/>
                </a:solidFill>
                <a:latin typeface="Muli Regular Bold"/>
              </a:rPr>
              <a:t>Program Stream, as applicable</a:t>
            </a:r>
          </a:p>
        </p:txBody>
      </p:sp>
      <p:grpSp>
        <p:nvGrpSpPr>
          <p:cNvPr id="9" name="Group 9"/>
          <p:cNvGrpSpPr/>
          <p:nvPr/>
        </p:nvGrpSpPr>
        <p:grpSpPr>
          <a:xfrm>
            <a:off x="3457853" y="5959822"/>
            <a:ext cx="3952875" cy="3952875"/>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8BB0"/>
            </a:solidFill>
          </p:spPr>
          <p:txBody>
            <a:bodyPr/>
            <a:lstStyle/>
            <a:p>
              <a:endParaRPr lang="en-US"/>
            </a:p>
          </p:txBody>
        </p:sp>
      </p:grpSp>
      <p:grpSp>
        <p:nvGrpSpPr>
          <p:cNvPr id="11" name="Group 11"/>
          <p:cNvGrpSpPr/>
          <p:nvPr/>
        </p:nvGrpSpPr>
        <p:grpSpPr>
          <a:xfrm>
            <a:off x="7282945" y="5143500"/>
            <a:ext cx="3952875" cy="395287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E9E91"/>
            </a:solidFill>
          </p:spPr>
          <p:txBody>
            <a:bodyPr/>
            <a:lstStyle/>
            <a:p>
              <a:endParaRPr lang="en-US"/>
            </a:p>
          </p:txBody>
        </p:sp>
      </p:grpSp>
      <p:grpSp>
        <p:nvGrpSpPr>
          <p:cNvPr id="13" name="Group 13"/>
          <p:cNvGrpSpPr/>
          <p:nvPr/>
        </p:nvGrpSpPr>
        <p:grpSpPr>
          <a:xfrm>
            <a:off x="14335125" y="4838065"/>
            <a:ext cx="3952875" cy="3952875"/>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8BB0"/>
            </a:solidFill>
          </p:spPr>
          <p:txBody>
            <a:bodyPr/>
            <a:lstStyle/>
            <a:p>
              <a:endParaRPr lang="en-US"/>
            </a:p>
          </p:txBody>
        </p:sp>
      </p:grpSp>
      <p:grpSp>
        <p:nvGrpSpPr>
          <p:cNvPr id="15" name="Group 15"/>
          <p:cNvGrpSpPr/>
          <p:nvPr/>
        </p:nvGrpSpPr>
        <p:grpSpPr>
          <a:xfrm>
            <a:off x="10969120" y="5959822"/>
            <a:ext cx="3952875" cy="395287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2747"/>
            </a:solidFill>
          </p:spPr>
          <p:txBody>
            <a:bodyPr/>
            <a:lstStyle/>
            <a:p>
              <a:endParaRPr lang="en-US"/>
            </a:p>
          </p:txBody>
        </p:sp>
      </p:grpSp>
      <p:sp>
        <p:nvSpPr>
          <p:cNvPr id="17" name="TextBox 17"/>
          <p:cNvSpPr txBox="1"/>
          <p:nvPr/>
        </p:nvSpPr>
        <p:spPr>
          <a:xfrm>
            <a:off x="3736861" y="7053263"/>
            <a:ext cx="3394858" cy="1760902"/>
          </a:xfrm>
          <a:prstGeom prst="rect">
            <a:avLst/>
          </a:prstGeom>
        </p:spPr>
        <p:txBody>
          <a:bodyPr lIns="0" tIns="0" rIns="0" bIns="0" rtlCol="0" anchor="t">
            <a:spAutoFit/>
          </a:bodyPr>
          <a:lstStyle/>
          <a:p>
            <a:pPr algn="ctr">
              <a:lnSpc>
                <a:spcPts val="4714"/>
              </a:lnSpc>
              <a:spcBef>
                <a:spcPct val="0"/>
              </a:spcBef>
            </a:pPr>
            <a:r>
              <a:rPr lang="en-US" sz="3343" spc="-140">
                <a:solidFill>
                  <a:srgbClr val="FFFFFF"/>
                </a:solidFill>
                <a:latin typeface="Muli Regular Bold"/>
              </a:rPr>
              <a:t>Public Health Area/Topic of Interest </a:t>
            </a:r>
          </a:p>
        </p:txBody>
      </p:sp>
      <p:sp>
        <p:nvSpPr>
          <p:cNvPr id="18" name="TextBox 18"/>
          <p:cNvSpPr txBox="1"/>
          <p:nvPr/>
        </p:nvSpPr>
        <p:spPr>
          <a:xfrm>
            <a:off x="7561953" y="6175357"/>
            <a:ext cx="3407167" cy="1768205"/>
          </a:xfrm>
          <a:prstGeom prst="rect">
            <a:avLst/>
          </a:prstGeom>
        </p:spPr>
        <p:txBody>
          <a:bodyPr lIns="0" tIns="0" rIns="0" bIns="0" rtlCol="0" anchor="t">
            <a:spAutoFit/>
          </a:bodyPr>
          <a:lstStyle/>
          <a:p>
            <a:pPr algn="ctr">
              <a:lnSpc>
                <a:spcPts val="4714"/>
              </a:lnSpc>
              <a:spcBef>
                <a:spcPct val="0"/>
              </a:spcBef>
            </a:pPr>
            <a:r>
              <a:rPr lang="en-US" sz="3343" spc="-140">
                <a:solidFill>
                  <a:srgbClr val="002747"/>
                </a:solidFill>
                <a:latin typeface="Muli Regular Bold"/>
              </a:rPr>
              <a:t>Academic and Professional Aspirations/Goals</a:t>
            </a:r>
          </a:p>
        </p:txBody>
      </p:sp>
      <p:sp>
        <p:nvSpPr>
          <p:cNvPr id="19" name="TextBox 19"/>
          <p:cNvSpPr txBox="1"/>
          <p:nvPr/>
        </p:nvSpPr>
        <p:spPr>
          <a:xfrm>
            <a:off x="11362209" y="7035647"/>
            <a:ext cx="3166697" cy="1740789"/>
          </a:xfrm>
          <a:prstGeom prst="rect">
            <a:avLst/>
          </a:prstGeom>
        </p:spPr>
        <p:txBody>
          <a:bodyPr lIns="0" tIns="0" rIns="0" bIns="0" rtlCol="0" anchor="t">
            <a:spAutoFit/>
          </a:bodyPr>
          <a:lstStyle/>
          <a:p>
            <a:pPr algn="ctr">
              <a:lnSpc>
                <a:spcPts val="4652"/>
              </a:lnSpc>
              <a:spcBef>
                <a:spcPct val="0"/>
              </a:spcBef>
            </a:pPr>
            <a:r>
              <a:rPr lang="en-US" sz="3300" spc="-138">
                <a:solidFill>
                  <a:srgbClr val="FFFFFF"/>
                </a:solidFill>
                <a:latin typeface="Muli Regular Bold"/>
              </a:rPr>
              <a:t>Mentor’s Years of Work Experience (1-3, 4-7, 10+)</a:t>
            </a:r>
          </a:p>
        </p:txBody>
      </p:sp>
      <p:sp>
        <p:nvSpPr>
          <p:cNvPr id="20" name="TextBox 20"/>
          <p:cNvSpPr txBox="1"/>
          <p:nvPr/>
        </p:nvSpPr>
        <p:spPr>
          <a:xfrm>
            <a:off x="14728214" y="5623594"/>
            <a:ext cx="3166697" cy="2331339"/>
          </a:xfrm>
          <a:prstGeom prst="rect">
            <a:avLst/>
          </a:prstGeom>
        </p:spPr>
        <p:txBody>
          <a:bodyPr lIns="0" tIns="0" rIns="0" bIns="0" rtlCol="0" anchor="t">
            <a:spAutoFit/>
          </a:bodyPr>
          <a:lstStyle/>
          <a:p>
            <a:pPr algn="ctr">
              <a:lnSpc>
                <a:spcPts val="4652"/>
              </a:lnSpc>
              <a:spcBef>
                <a:spcPct val="0"/>
              </a:spcBef>
            </a:pPr>
            <a:r>
              <a:rPr lang="en-US" sz="3300" spc="-138">
                <a:solidFill>
                  <a:srgbClr val="FFFFFF"/>
                </a:solidFill>
                <a:latin typeface="Muli Regular Bold"/>
              </a:rPr>
              <a:t>Additional Requests (e.g. similar lived experience)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21956" y="0"/>
            <a:ext cx="22008765" cy="2391276"/>
            <a:chOff x="0" y="0"/>
            <a:chExt cx="7444940" cy="808901"/>
          </a:xfrm>
        </p:grpSpPr>
        <p:sp>
          <p:nvSpPr>
            <p:cNvPr id="3" name="Freeform 3"/>
            <p:cNvSpPr/>
            <p:nvPr/>
          </p:nvSpPr>
          <p:spPr>
            <a:xfrm>
              <a:off x="0" y="0"/>
              <a:ext cx="7444940" cy="808901"/>
            </a:xfrm>
            <a:custGeom>
              <a:avLst/>
              <a:gdLst/>
              <a:ahLst/>
              <a:cxnLst/>
              <a:rect l="l" t="t" r="r" b="b"/>
              <a:pathLst>
                <a:path w="7444940" h="808901">
                  <a:moveTo>
                    <a:pt x="0" y="0"/>
                  </a:moveTo>
                  <a:lnTo>
                    <a:pt x="7444940" y="0"/>
                  </a:lnTo>
                  <a:lnTo>
                    <a:pt x="7444940" y="808901"/>
                  </a:lnTo>
                  <a:lnTo>
                    <a:pt x="0" y="808901"/>
                  </a:lnTo>
                  <a:close/>
                </a:path>
              </a:pathLst>
            </a:custGeom>
            <a:solidFill>
              <a:srgbClr val="002747"/>
            </a:solidFill>
          </p:spPr>
          <p:txBody>
            <a:bodyPr/>
            <a:lstStyle/>
            <a:p>
              <a:endParaRPr lang="en-US"/>
            </a:p>
          </p:txBody>
        </p:sp>
      </p:grpSp>
      <p:grpSp>
        <p:nvGrpSpPr>
          <p:cNvPr id="4" name="Group 4"/>
          <p:cNvGrpSpPr/>
          <p:nvPr/>
        </p:nvGrpSpPr>
        <p:grpSpPr>
          <a:xfrm>
            <a:off x="-598811" y="2687847"/>
            <a:ext cx="19485622" cy="1563586"/>
            <a:chOff x="0" y="0"/>
            <a:chExt cx="15409029" cy="1236467"/>
          </a:xfrm>
        </p:grpSpPr>
        <p:sp>
          <p:nvSpPr>
            <p:cNvPr id="5" name="Freeform 5"/>
            <p:cNvSpPr/>
            <p:nvPr/>
          </p:nvSpPr>
          <p:spPr>
            <a:xfrm>
              <a:off x="0" y="0"/>
              <a:ext cx="15409028" cy="1236467"/>
            </a:xfrm>
            <a:custGeom>
              <a:avLst/>
              <a:gdLst/>
              <a:ahLst/>
              <a:cxnLst/>
              <a:rect l="l" t="t" r="r" b="b"/>
              <a:pathLst>
                <a:path w="15409028" h="1236467">
                  <a:moveTo>
                    <a:pt x="0" y="0"/>
                  </a:moveTo>
                  <a:lnTo>
                    <a:pt x="15409028" y="0"/>
                  </a:lnTo>
                  <a:lnTo>
                    <a:pt x="15409028" y="1236467"/>
                  </a:lnTo>
                  <a:lnTo>
                    <a:pt x="0" y="1236467"/>
                  </a:lnTo>
                  <a:close/>
                </a:path>
              </a:pathLst>
            </a:custGeom>
            <a:solidFill>
              <a:srgbClr val="D9D9D9"/>
            </a:solidFill>
          </p:spPr>
          <p:txBody>
            <a:bodyPr/>
            <a:lstStyle/>
            <a:p>
              <a:endParaRPr lang="en-US"/>
            </a:p>
          </p:txBody>
        </p:sp>
      </p:grpSp>
      <p:grpSp>
        <p:nvGrpSpPr>
          <p:cNvPr id="6" name="Group 6"/>
          <p:cNvGrpSpPr/>
          <p:nvPr/>
        </p:nvGrpSpPr>
        <p:grpSpPr>
          <a:xfrm>
            <a:off x="-598811" y="5143500"/>
            <a:ext cx="19485622" cy="1563586"/>
            <a:chOff x="0" y="0"/>
            <a:chExt cx="15409029" cy="1236467"/>
          </a:xfrm>
        </p:grpSpPr>
        <p:sp>
          <p:nvSpPr>
            <p:cNvPr id="7" name="Freeform 7"/>
            <p:cNvSpPr/>
            <p:nvPr/>
          </p:nvSpPr>
          <p:spPr>
            <a:xfrm>
              <a:off x="0" y="0"/>
              <a:ext cx="15409028" cy="1236467"/>
            </a:xfrm>
            <a:custGeom>
              <a:avLst/>
              <a:gdLst/>
              <a:ahLst/>
              <a:cxnLst/>
              <a:rect l="l" t="t" r="r" b="b"/>
              <a:pathLst>
                <a:path w="15409028" h="1236467">
                  <a:moveTo>
                    <a:pt x="0" y="0"/>
                  </a:moveTo>
                  <a:lnTo>
                    <a:pt x="15409028" y="0"/>
                  </a:lnTo>
                  <a:lnTo>
                    <a:pt x="15409028" y="1236467"/>
                  </a:lnTo>
                  <a:lnTo>
                    <a:pt x="0" y="1236467"/>
                  </a:lnTo>
                  <a:close/>
                </a:path>
              </a:pathLst>
            </a:custGeom>
            <a:solidFill>
              <a:srgbClr val="D9D9D9"/>
            </a:solidFill>
          </p:spPr>
          <p:txBody>
            <a:bodyPr/>
            <a:lstStyle/>
            <a:p>
              <a:endParaRPr lang="en-US"/>
            </a:p>
          </p:txBody>
        </p:sp>
      </p:grpSp>
      <p:grpSp>
        <p:nvGrpSpPr>
          <p:cNvPr id="8" name="Group 8"/>
          <p:cNvGrpSpPr/>
          <p:nvPr/>
        </p:nvGrpSpPr>
        <p:grpSpPr>
          <a:xfrm>
            <a:off x="-430620" y="8476507"/>
            <a:ext cx="19485622" cy="1563586"/>
            <a:chOff x="0" y="0"/>
            <a:chExt cx="15409029" cy="1236467"/>
          </a:xfrm>
        </p:grpSpPr>
        <p:sp>
          <p:nvSpPr>
            <p:cNvPr id="9" name="Freeform 9"/>
            <p:cNvSpPr/>
            <p:nvPr/>
          </p:nvSpPr>
          <p:spPr>
            <a:xfrm>
              <a:off x="0" y="0"/>
              <a:ext cx="15409028" cy="1236467"/>
            </a:xfrm>
            <a:custGeom>
              <a:avLst/>
              <a:gdLst/>
              <a:ahLst/>
              <a:cxnLst/>
              <a:rect l="l" t="t" r="r" b="b"/>
              <a:pathLst>
                <a:path w="15409028" h="1236467">
                  <a:moveTo>
                    <a:pt x="0" y="0"/>
                  </a:moveTo>
                  <a:lnTo>
                    <a:pt x="15409028" y="0"/>
                  </a:lnTo>
                  <a:lnTo>
                    <a:pt x="15409028" y="1236467"/>
                  </a:lnTo>
                  <a:lnTo>
                    <a:pt x="0" y="1236467"/>
                  </a:lnTo>
                  <a:close/>
                </a:path>
              </a:pathLst>
            </a:custGeom>
            <a:solidFill>
              <a:srgbClr val="D9D9D9"/>
            </a:solidFill>
          </p:spPr>
          <p:txBody>
            <a:bodyPr/>
            <a:lstStyle/>
            <a:p>
              <a:endParaRPr lang="en-US"/>
            </a:p>
          </p:txBody>
        </p:sp>
      </p:grpSp>
      <p:sp>
        <p:nvSpPr>
          <p:cNvPr id="10" name="TextBox 10"/>
          <p:cNvSpPr txBox="1"/>
          <p:nvPr/>
        </p:nvSpPr>
        <p:spPr>
          <a:xfrm>
            <a:off x="1380027" y="2548270"/>
            <a:ext cx="16603173" cy="8245783"/>
          </a:xfrm>
          <a:prstGeom prst="rect">
            <a:avLst/>
          </a:prstGeom>
        </p:spPr>
        <p:txBody>
          <a:bodyPr wrap="square" lIns="0" tIns="0" rIns="0" bIns="0" rtlCol="0" anchor="t">
            <a:spAutoFit/>
          </a:bodyPr>
          <a:lstStyle/>
          <a:p>
            <a:pPr>
              <a:lnSpc>
                <a:spcPts val="6498"/>
              </a:lnSpc>
            </a:pPr>
            <a:r>
              <a:rPr lang="en-US" sz="3868" spc="-162" dirty="0">
                <a:solidFill>
                  <a:srgbClr val="002A5C"/>
                </a:solidFill>
                <a:latin typeface="Muli Bold"/>
              </a:rPr>
              <a:t>I am committed to maintaining a relationship with my mentor/mentee from February to November  at minimum of once a month</a:t>
            </a:r>
          </a:p>
          <a:p>
            <a:pPr>
              <a:lnSpc>
                <a:spcPts val="6498"/>
              </a:lnSpc>
            </a:pPr>
            <a:r>
              <a:rPr lang="en-US" sz="3868" spc="-162" dirty="0">
                <a:solidFill>
                  <a:srgbClr val="002A5C"/>
                </a:solidFill>
                <a:latin typeface="Muli Bold"/>
              </a:rPr>
              <a:t>I believe in the power of networking in career development </a:t>
            </a:r>
          </a:p>
          <a:p>
            <a:pPr>
              <a:lnSpc>
                <a:spcPts val="6498"/>
              </a:lnSpc>
            </a:pPr>
            <a:r>
              <a:rPr lang="en-US" sz="3868" spc="-162" dirty="0">
                <a:solidFill>
                  <a:srgbClr val="002A5C"/>
                </a:solidFill>
                <a:latin typeface="Muli Bold"/>
              </a:rPr>
              <a:t>I am interested in sharing my insight and experience in a public health program and learning from my mentor/mentee</a:t>
            </a:r>
          </a:p>
          <a:p>
            <a:pPr>
              <a:lnSpc>
                <a:spcPts val="6498"/>
              </a:lnSpc>
            </a:pPr>
            <a:r>
              <a:rPr lang="en-US" sz="3868" spc="-162" dirty="0">
                <a:solidFill>
                  <a:srgbClr val="002A5C"/>
                </a:solidFill>
                <a:latin typeface="Muli Bold"/>
              </a:rPr>
              <a:t>I look forward to the opportunity to discuss school/career related-challenges and questions with my mentor/mentee</a:t>
            </a:r>
          </a:p>
          <a:p>
            <a:pPr>
              <a:lnSpc>
                <a:spcPts val="6498"/>
              </a:lnSpc>
            </a:pPr>
            <a:r>
              <a:rPr lang="en-US" sz="3868" spc="-162" dirty="0">
                <a:solidFill>
                  <a:srgbClr val="002A5C"/>
                </a:solidFill>
                <a:latin typeface="Muli Bold"/>
              </a:rPr>
              <a:t>I am interested in connecting with my mentor and others through program events </a:t>
            </a:r>
          </a:p>
          <a:p>
            <a:pPr>
              <a:lnSpc>
                <a:spcPts val="6498"/>
              </a:lnSpc>
            </a:pPr>
            <a:endParaRPr lang="en-US" sz="3868" spc="-162" dirty="0">
              <a:solidFill>
                <a:srgbClr val="002A5C"/>
              </a:solidFill>
              <a:latin typeface="Muli Bold"/>
            </a:endParaRPr>
          </a:p>
        </p:txBody>
      </p:sp>
      <p:sp>
        <p:nvSpPr>
          <p:cNvPr id="11" name="TextBox 11"/>
          <p:cNvSpPr txBox="1"/>
          <p:nvPr/>
        </p:nvSpPr>
        <p:spPr>
          <a:xfrm>
            <a:off x="743580" y="789449"/>
            <a:ext cx="17137223" cy="869528"/>
          </a:xfrm>
          <a:prstGeom prst="rect">
            <a:avLst/>
          </a:prstGeom>
        </p:spPr>
        <p:txBody>
          <a:bodyPr lIns="0" tIns="0" rIns="0" bIns="0" rtlCol="0" anchor="t">
            <a:spAutoFit/>
          </a:bodyPr>
          <a:lstStyle/>
          <a:p>
            <a:pPr algn="ctr">
              <a:lnSpc>
                <a:spcPts val="6730"/>
              </a:lnSpc>
            </a:pPr>
            <a:r>
              <a:rPr lang="en-US" sz="6118" spc="-256" dirty="0">
                <a:solidFill>
                  <a:srgbClr val="FFFFFF"/>
                </a:solidFill>
                <a:latin typeface="Muli Black Bold"/>
              </a:rPr>
              <a:t>Is the Mentorship Program the Right Fit for Me?</a:t>
            </a:r>
          </a:p>
        </p:txBody>
      </p:sp>
      <p:sp>
        <p:nvSpPr>
          <p:cNvPr id="12" name="Freeform 12"/>
          <p:cNvSpPr/>
          <p:nvPr/>
        </p:nvSpPr>
        <p:spPr>
          <a:xfrm>
            <a:off x="710476" y="4481396"/>
            <a:ext cx="636447" cy="662104"/>
          </a:xfrm>
          <a:custGeom>
            <a:avLst/>
            <a:gdLst/>
            <a:ahLst/>
            <a:cxnLst/>
            <a:rect l="l" t="t" r="r" b="b"/>
            <a:pathLst>
              <a:path w="636447" h="662104">
                <a:moveTo>
                  <a:pt x="0" y="0"/>
                </a:moveTo>
                <a:lnTo>
                  <a:pt x="636448" y="0"/>
                </a:lnTo>
                <a:lnTo>
                  <a:pt x="636448" y="662104"/>
                </a:lnTo>
                <a:lnTo>
                  <a:pt x="0" y="662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710476" y="3138588"/>
            <a:ext cx="636447" cy="662104"/>
          </a:xfrm>
          <a:custGeom>
            <a:avLst/>
            <a:gdLst/>
            <a:ahLst/>
            <a:cxnLst/>
            <a:rect l="l" t="t" r="r" b="b"/>
            <a:pathLst>
              <a:path w="636447" h="662104">
                <a:moveTo>
                  <a:pt x="0" y="0"/>
                </a:moveTo>
                <a:lnTo>
                  <a:pt x="636448" y="0"/>
                </a:lnTo>
                <a:lnTo>
                  <a:pt x="636448" y="662104"/>
                </a:lnTo>
                <a:lnTo>
                  <a:pt x="0" y="662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743580" y="5594241"/>
            <a:ext cx="636447" cy="662104"/>
          </a:xfrm>
          <a:custGeom>
            <a:avLst/>
            <a:gdLst/>
            <a:ahLst/>
            <a:cxnLst/>
            <a:rect l="l" t="t" r="r" b="b"/>
            <a:pathLst>
              <a:path w="636447" h="662104">
                <a:moveTo>
                  <a:pt x="0" y="0"/>
                </a:moveTo>
                <a:lnTo>
                  <a:pt x="636448" y="0"/>
                </a:lnTo>
                <a:lnTo>
                  <a:pt x="636448" y="662104"/>
                </a:lnTo>
                <a:lnTo>
                  <a:pt x="0" y="662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710476" y="6998317"/>
            <a:ext cx="636447" cy="662104"/>
          </a:xfrm>
          <a:custGeom>
            <a:avLst/>
            <a:gdLst/>
            <a:ahLst/>
            <a:cxnLst/>
            <a:rect l="l" t="t" r="r" b="b"/>
            <a:pathLst>
              <a:path w="636447" h="662104">
                <a:moveTo>
                  <a:pt x="0" y="0"/>
                </a:moveTo>
                <a:lnTo>
                  <a:pt x="636448" y="0"/>
                </a:lnTo>
                <a:lnTo>
                  <a:pt x="636448" y="662104"/>
                </a:lnTo>
                <a:lnTo>
                  <a:pt x="0" y="662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710476" y="8596196"/>
            <a:ext cx="636447" cy="662104"/>
          </a:xfrm>
          <a:custGeom>
            <a:avLst/>
            <a:gdLst/>
            <a:ahLst/>
            <a:cxnLst/>
            <a:rect l="l" t="t" r="r" b="b"/>
            <a:pathLst>
              <a:path w="636447" h="662104">
                <a:moveTo>
                  <a:pt x="0" y="0"/>
                </a:moveTo>
                <a:lnTo>
                  <a:pt x="636448" y="0"/>
                </a:lnTo>
                <a:lnTo>
                  <a:pt x="636448" y="662104"/>
                </a:lnTo>
                <a:lnTo>
                  <a:pt x="0" y="662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92823" y="-347332"/>
            <a:ext cx="17344903" cy="10981664"/>
          </a:xfrm>
          <a:custGeom>
            <a:avLst/>
            <a:gdLst/>
            <a:ahLst/>
            <a:cxnLst/>
            <a:rect l="l" t="t" r="r" b="b"/>
            <a:pathLst>
              <a:path w="17344903" h="10981664">
                <a:moveTo>
                  <a:pt x="0" y="0"/>
                </a:moveTo>
                <a:lnTo>
                  <a:pt x="17344903" y="0"/>
                </a:lnTo>
                <a:lnTo>
                  <a:pt x="17344903" y="10981664"/>
                </a:lnTo>
                <a:lnTo>
                  <a:pt x="0" y="10981664"/>
                </a:lnTo>
                <a:lnTo>
                  <a:pt x="0" y="0"/>
                </a:lnTo>
                <a:close/>
              </a:path>
            </a:pathLst>
          </a:custGeom>
          <a:blipFill>
            <a:blip r:embed="rId3"/>
            <a:stretch>
              <a:fillRect t="-2648" b="-2648"/>
            </a:stretch>
          </a:blipFill>
        </p:spPr>
        <p:txBody>
          <a:bodyPr/>
          <a:lstStyle/>
          <a:p>
            <a:endParaRPr lang="en-US"/>
          </a:p>
        </p:txBody>
      </p:sp>
      <p:sp>
        <p:nvSpPr>
          <p:cNvPr id="3" name="AutoShape 3"/>
          <p:cNvSpPr/>
          <p:nvPr/>
        </p:nvSpPr>
        <p:spPr>
          <a:xfrm rot="-1575345">
            <a:off x="-2065057" y="-1185614"/>
            <a:ext cx="11770472" cy="16199902"/>
          </a:xfrm>
          <a:prstGeom prst="rect">
            <a:avLst/>
          </a:prstGeom>
          <a:solidFill>
            <a:srgbClr val="002747"/>
          </a:solidFill>
        </p:spPr>
        <p:txBody>
          <a:bodyPr/>
          <a:lstStyle/>
          <a:p>
            <a:endParaRPr lang="en-US"/>
          </a:p>
        </p:txBody>
      </p:sp>
      <p:sp>
        <p:nvSpPr>
          <p:cNvPr id="4" name="TextBox 4"/>
          <p:cNvSpPr txBox="1"/>
          <p:nvPr/>
        </p:nvSpPr>
        <p:spPr>
          <a:xfrm>
            <a:off x="653572" y="3999523"/>
            <a:ext cx="8147528" cy="1755033"/>
          </a:xfrm>
          <a:prstGeom prst="rect">
            <a:avLst/>
          </a:prstGeom>
        </p:spPr>
        <p:txBody>
          <a:bodyPr lIns="0" tIns="0" rIns="0" bIns="0" rtlCol="0" anchor="t">
            <a:spAutoFit/>
          </a:bodyPr>
          <a:lstStyle/>
          <a:p>
            <a:pPr>
              <a:lnSpc>
                <a:spcPts val="13574"/>
              </a:lnSpc>
            </a:pPr>
            <a:r>
              <a:rPr lang="en-US" sz="12340" spc="-518">
                <a:solidFill>
                  <a:srgbClr val="FFFFFF"/>
                </a:solidFill>
                <a:latin typeface="Muli Bold Bold"/>
              </a:rPr>
              <a:t>Next Steps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1074" y="2302362"/>
            <a:ext cx="21346813" cy="9318709"/>
          </a:xfrm>
          <a:custGeom>
            <a:avLst/>
            <a:gdLst/>
            <a:ahLst/>
            <a:cxnLst/>
            <a:rect l="l" t="t" r="r" b="b"/>
            <a:pathLst>
              <a:path w="21346813" h="9318709">
                <a:moveTo>
                  <a:pt x="0" y="0"/>
                </a:moveTo>
                <a:lnTo>
                  <a:pt x="21346812" y="0"/>
                </a:lnTo>
                <a:lnTo>
                  <a:pt x="21346812" y="9318709"/>
                </a:lnTo>
                <a:lnTo>
                  <a:pt x="0" y="9318709"/>
                </a:lnTo>
                <a:lnTo>
                  <a:pt x="0" y="0"/>
                </a:lnTo>
                <a:close/>
              </a:path>
            </a:pathLst>
          </a:custGeom>
          <a:blipFill>
            <a:blip r:embed="rId3">
              <a:alphaModFix amt="8999"/>
            </a:blip>
            <a:stretch>
              <a:fillRect t="-23420" b="-29486"/>
            </a:stretch>
          </a:blipFill>
        </p:spPr>
        <p:txBody>
          <a:bodyPr/>
          <a:lstStyle/>
          <a:p>
            <a:endParaRPr lang="en-US"/>
          </a:p>
        </p:txBody>
      </p:sp>
      <p:grpSp>
        <p:nvGrpSpPr>
          <p:cNvPr id="3" name="Group 3"/>
          <p:cNvGrpSpPr/>
          <p:nvPr/>
        </p:nvGrpSpPr>
        <p:grpSpPr>
          <a:xfrm rot="5400000">
            <a:off x="8356730" y="-9231577"/>
            <a:ext cx="2518618" cy="20758612"/>
            <a:chOff x="0" y="0"/>
            <a:chExt cx="1430001" cy="11786157"/>
          </a:xfrm>
        </p:grpSpPr>
        <p:sp>
          <p:nvSpPr>
            <p:cNvPr id="4" name="Freeform 4"/>
            <p:cNvSpPr/>
            <p:nvPr/>
          </p:nvSpPr>
          <p:spPr>
            <a:xfrm>
              <a:off x="0" y="0"/>
              <a:ext cx="1430001" cy="11786157"/>
            </a:xfrm>
            <a:custGeom>
              <a:avLst/>
              <a:gdLst/>
              <a:ahLst/>
              <a:cxnLst/>
              <a:rect l="l" t="t" r="r" b="b"/>
              <a:pathLst>
                <a:path w="1430001" h="11786157">
                  <a:moveTo>
                    <a:pt x="0" y="0"/>
                  </a:moveTo>
                  <a:lnTo>
                    <a:pt x="1430001" y="0"/>
                  </a:lnTo>
                  <a:lnTo>
                    <a:pt x="1430001" y="11786157"/>
                  </a:lnTo>
                  <a:lnTo>
                    <a:pt x="0" y="11786157"/>
                  </a:lnTo>
                  <a:close/>
                </a:path>
              </a:pathLst>
            </a:custGeom>
            <a:solidFill>
              <a:srgbClr val="002747"/>
            </a:solidFill>
          </p:spPr>
          <p:txBody>
            <a:bodyPr/>
            <a:lstStyle/>
            <a:p>
              <a:endParaRPr lang="en-US"/>
            </a:p>
          </p:txBody>
        </p:sp>
      </p:grpSp>
      <p:sp>
        <p:nvSpPr>
          <p:cNvPr id="5" name="TextBox 5"/>
          <p:cNvSpPr txBox="1"/>
          <p:nvPr/>
        </p:nvSpPr>
        <p:spPr>
          <a:xfrm>
            <a:off x="425854" y="2297599"/>
            <a:ext cx="17436291" cy="9988184"/>
          </a:xfrm>
          <a:prstGeom prst="rect">
            <a:avLst/>
          </a:prstGeom>
        </p:spPr>
        <p:txBody>
          <a:bodyPr lIns="0" tIns="0" rIns="0" bIns="0" rtlCol="0" anchor="t">
            <a:spAutoFit/>
          </a:bodyPr>
          <a:lstStyle/>
          <a:p>
            <a:pPr>
              <a:lnSpc>
                <a:spcPts val="4428"/>
              </a:lnSpc>
            </a:pPr>
            <a:endParaRPr dirty="0"/>
          </a:p>
          <a:p>
            <a:pPr>
              <a:lnSpc>
                <a:spcPts val="1800"/>
              </a:lnSpc>
            </a:pPr>
            <a:endParaRPr dirty="0"/>
          </a:p>
          <a:p>
            <a:pPr marL="949956" lvl="1" indent="-474978">
              <a:lnSpc>
                <a:spcPts val="5411"/>
              </a:lnSpc>
              <a:buFont typeface="Arial"/>
              <a:buChar char="•"/>
            </a:pPr>
            <a:r>
              <a:rPr lang="en-US" sz="4399" spc="-184" dirty="0">
                <a:solidFill>
                  <a:srgbClr val="002A5C"/>
                </a:solidFill>
                <a:latin typeface="Muli Regular Bold"/>
              </a:rPr>
              <a:t>Start considering what you look for in a mentor, and what public health career options you are interested in exploring. </a:t>
            </a:r>
          </a:p>
          <a:p>
            <a:pPr>
              <a:lnSpc>
                <a:spcPts val="5411"/>
              </a:lnSpc>
            </a:pPr>
            <a:endParaRPr lang="en-US" sz="4399" spc="-184" dirty="0">
              <a:solidFill>
                <a:srgbClr val="002A5C"/>
              </a:solidFill>
              <a:latin typeface="Muli Regular Bold"/>
            </a:endParaRPr>
          </a:p>
          <a:p>
            <a:pPr marL="949956" lvl="1" indent="-474978">
              <a:lnSpc>
                <a:spcPts val="5411"/>
              </a:lnSpc>
              <a:buFont typeface="Arial"/>
              <a:buChar char="•"/>
            </a:pPr>
            <a:r>
              <a:rPr lang="en-US" sz="4399" spc="-184" dirty="0">
                <a:solidFill>
                  <a:srgbClr val="002A5C"/>
                </a:solidFill>
                <a:latin typeface="Muli Regular Bold"/>
              </a:rPr>
              <a:t>The mentorship program applications are open! </a:t>
            </a:r>
          </a:p>
          <a:p>
            <a:pPr marL="949956" lvl="1" indent="-474978">
              <a:lnSpc>
                <a:spcPts val="5411"/>
              </a:lnSpc>
              <a:buFont typeface="Arial"/>
              <a:buChar char="•"/>
            </a:pPr>
            <a:endParaRPr lang="en-US" sz="4399" spc="-184" dirty="0">
              <a:solidFill>
                <a:srgbClr val="002A5C"/>
              </a:solidFill>
              <a:latin typeface="Muli Regular Bold"/>
            </a:endParaRPr>
          </a:p>
          <a:p>
            <a:pPr marL="474978" lvl="1">
              <a:lnSpc>
                <a:spcPts val="5411"/>
              </a:lnSpc>
            </a:pPr>
            <a:r>
              <a:rPr lang="en-US" sz="4399" spc="-184" dirty="0">
                <a:solidFill>
                  <a:srgbClr val="002A5C"/>
                </a:solidFill>
                <a:latin typeface="Muli Regular Bold"/>
                <a:hlinkClick r:id="rId4"/>
              </a:rPr>
              <a:t>https://www.dlsph.utoronto.ca/students/current-students/public-health-alumni-association-dalla-lana-school-of-public-health-mentorship-program/</a:t>
            </a:r>
            <a:r>
              <a:rPr lang="en-US" sz="4399" spc="-184" dirty="0">
                <a:solidFill>
                  <a:srgbClr val="002A5C"/>
                </a:solidFill>
                <a:latin typeface="Muli Regular Bold"/>
              </a:rPr>
              <a:t> </a:t>
            </a:r>
          </a:p>
          <a:p>
            <a:pPr algn="r">
              <a:lnSpc>
                <a:spcPts val="5411"/>
              </a:lnSpc>
            </a:pPr>
            <a:r>
              <a:rPr lang="en-US" sz="4399" spc="-184" dirty="0">
                <a:solidFill>
                  <a:srgbClr val="002747"/>
                </a:solidFill>
                <a:latin typeface="Muli Regular Bold"/>
              </a:rPr>
              <a:t>Apply to the mentorship program by </a:t>
            </a:r>
          </a:p>
          <a:p>
            <a:pPr algn="r">
              <a:lnSpc>
                <a:spcPts val="7133"/>
              </a:lnSpc>
            </a:pPr>
            <a:r>
              <a:rPr lang="en-US" sz="5799" spc="-243" dirty="0">
                <a:solidFill>
                  <a:srgbClr val="002747"/>
                </a:solidFill>
                <a:latin typeface="Muli Bold Bold"/>
              </a:rPr>
              <a:t>Sunday, January 19 at 11:59 pm </a:t>
            </a:r>
          </a:p>
          <a:p>
            <a:pPr algn="l">
              <a:lnSpc>
                <a:spcPts val="6887"/>
              </a:lnSpc>
            </a:pPr>
            <a:endParaRPr lang="en-US" sz="5799" spc="-243" dirty="0">
              <a:solidFill>
                <a:srgbClr val="002747"/>
              </a:solidFill>
              <a:latin typeface="Muli Bold Bold"/>
            </a:endParaRPr>
          </a:p>
          <a:p>
            <a:pPr algn="ctr">
              <a:lnSpc>
                <a:spcPts val="4428"/>
              </a:lnSpc>
            </a:pPr>
            <a:endParaRPr lang="en-US" sz="5799" spc="-243" dirty="0">
              <a:solidFill>
                <a:srgbClr val="002747"/>
              </a:solidFill>
              <a:latin typeface="Muli Bold Bold"/>
            </a:endParaRPr>
          </a:p>
          <a:p>
            <a:pPr algn="l">
              <a:lnSpc>
                <a:spcPts val="4428"/>
              </a:lnSpc>
            </a:pPr>
            <a:endParaRPr lang="en-US" sz="5799" spc="-243" dirty="0">
              <a:solidFill>
                <a:srgbClr val="002747"/>
              </a:solidFill>
              <a:latin typeface="Muli Bold Bold"/>
            </a:endParaRPr>
          </a:p>
        </p:txBody>
      </p:sp>
      <p:sp>
        <p:nvSpPr>
          <p:cNvPr id="6" name="TextBox 6"/>
          <p:cNvSpPr txBox="1"/>
          <p:nvPr/>
        </p:nvSpPr>
        <p:spPr>
          <a:xfrm>
            <a:off x="1028700" y="698149"/>
            <a:ext cx="16149180" cy="965835"/>
          </a:xfrm>
          <a:prstGeom prst="rect">
            <a:avLst/>
          </a:prstGeom>
        </p:spPr>
        <p:txBody>
          <a:bodyPr lIns="0" tIns="0" rIns="0" bIns="0" rtlCol="0" anchor="t">
            <a:spAutoFit/>
          </a:bodyPr>
          <a:lstStyle/>
          <a:p>
            <a:pPr>
              <a:lnSpc>
                <a:spcPts val="7479"/>
              </a:lnSpc>
            </a:pPr>
            <a:r>
              <a:rPr lang="en-US" sz="6799" spc="-285">
                <a:solidFill>
                  <a:srgbClr val="FFFFFF"/>
                </a:solidFill>
                <a:latin typeface="Muli Black Bold"/>
              </a:rPr>
              <a:t>Next Steps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05400" y="2407038"/>
            <a:ext cx="23393400" cy="9358872"/>
          </a:xfrm>
          <a:custGeom>
            <a:avLst/>
            <a:gdLst/>
            <a:ahLst/>
            <a:cxnLst/>
            <a:rect l="l" t="t" r="r" b="b"/>
            <a:pathLst>
              <a:path w="23393400" h="9358872">
                <a:moveTo>
                  <a:pt x="0" y="0"/>
                </a:moveTo>
                <a:lnTo>
                  <a:pt x="23393400" y="0"/>
                </a:lnTo>
                <a:lnTo>
                  <a:pt x="23393400" y="9358872"/>
                </a:lnTo>
                <a:lnTo>
                  <a:pt x="0" y="9358872"/>
                </a:lnTo>
                <a:lnTo>
                  <a:pt x="0" y="0"/>
                </a:lnTo>
                <a:close/>
              </a:path>
            </a:pathLst>
          </a:custGeom>
          <a:blipFill>
            <a:blip r:embed="rId3">
              <a:alphaModFix amt="35000"/>
            </a:blip>
            <a:stretch>
              <a:fillRect t="-2453" b="-64186"/>
            </a:stretch>
          </a:blipFill>
        </p:spPr>
        <p:txBody>
          <a:bodyPr/>
          <a:lstStyle/>
          <a:p>
            <a:endParaRPr lang="en-US"/>
          </a:p>
        </p:txBody>
      </p:sp>
      <p:sp>
        <p:nvSpPr>
          <p:cNvPr id="3" name="Freeform 3"/>
          <p:cNvSpPr/>
          <p:nvPr/>
        </p:nvSpPr>
        <p:spPr>
          <a:xfrm>
            <a:off x="601345" y="9060459"/>
            <a:ext cx="3190955" cy="928568"/>
          </a:xfrm>
          <a:custGeom>
            <a:avLst/>
            <a:gdLst/>
            <a:ahLst/>
            <a:cxnLst/>
            <a:rect l="l" t="t" r="r" b="b"/>
            <a:pathLst>
              <a:path w="3190955" h="928568">
                <a:moveTo>
                  <a:pt x="0" y="0"/>
                </a:moveTo>
                <a:lnTo>
                  <a:pt x="3190955" y="0"/>
                </a:lnTo>
                <a:lnTo>
                  <a:pt x="3190955" y="928568"/>
                </a:lnTo>
                <a:lnTo>
                  <a:pt x="0" y="928568"/>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rot="5400000">
            <a:off x="8356730" y="-9231577"/>
            <a:ext cx="2518618" cy="20758612"/>
            <a:chOff x="0" y="0"/>
            <a:chExt cx="1430001" cy="11786157"/>
          </a:xfrm>
        </p:grpSpPr>
        <p:sp>
          <p:nvSpPr>
            <p:cNvPr id="5" name="Freeform 5"/>
            <p:cNvSpPr/>
            <p:nvPr/>
          </p:nvSpPr>
          <p:spPr>
            <a:xfrm>
              <a:off x="0" y="0"/>
              <a:ext cx="1430001" cy="11786157"/>
            </a:xfrm>
            <a:custGeom>
              <a:avLst/>
              <a:gdLst/>
              <a:ahLst/>
              <a:cxnLst/>
              <a:rect l="l" t="t" r="r" b="b"/>
              <a:pathLst>
                <a:path w="1430001" h="11786157">
                  <a:moveTo>
                    <a:pt x="0" y="0"/>
                  </a:moveTo>
                  <a:lnTo>
                    <a:pt x="1430001" y="0"/>
                  </a:lnTo>
                  <a:lnTo>
                    <a:pt x="1430001" y="11786157"/>
                  </a:lnTo>
                  <a:lnTo>
                    <a:pt x="0" y="11786157"/>
                  </a:lnTo>
                  <a:close/>
                </a:path>
              </a:pathLst>
            </a:custGeom>
            <a:solidFill>
              <a:srgbClr val="002747"/>
            </a:solidFill>
          </p:spPr>
          <p:txBody>
            <a:bodyPr/>
            <a:lstStyle/>
            <a:p>
              <a:endParaRPr lang="en-US"/>
            </a:p>
          </p:txBody>
        </p:sp>
      </p:grpSp>
      <p:sp>
        <p:nvSpPr>
          <p:cNvPr id="6" name="TextBox 6"/>
          <p:cNvSpPr txBox="1"/>
          <p:nvPr/>
        </p:nvSpPr>
        <p:spPr>
          <a:xfrm>
            <a:off x="601345" y="707674"/>
            <a:ext cx="15128472" cy="956310"/>
          </a:xfrm>
          <a:prstGeom prst="rect">
            <a:avLst/>
          </a:prstGeom>
        </p:spPr>
        <p:txBody>
          <a:bodyPr lIns="0" tIns="0" rIns="0" bIns="0" rtlCol="0" anchor="t">
            <a:spAutoFit/>
          </a:bodyPr>
          <a:lstStyle/>
          <a:p>
            <a:pPr>
              <a:lnSpc>
                <a:spcPts val="7480"/>
              </a:lnSpc>
            </a:pPr>
            <a:r>
              <a:rPr lang="en-US" sz="6800" spc="-285">
                <a:solidFill>
                  <a:srgbClr val="FFFFFF"/>
                </a:solidFill>
                <a:latin typeface="Muli Black Bold"/>
              </a:rPr>
              <a:t>Questions?</a:t>
            </a:r>
          </a:p>
        </p:txBody>
      </p:sp>
      <p:sp>
        <p:nvSpPr>
          <p:cNvPr id="7" name="TextBox 7"/>
          <p:cNvSpPr txBox="1"/>
          <p:nvPr/>
        </p:nvSpPr>
        <p:spPr>
          <a:xfrm>
            <a:off x="640360" y="3230592"/>
            <a:ext cx="17951360" cy="3848874"/>
          </a:xfrm>
          <a:prstGeom prst="rect">
            <a:avLst/>
          </a:prstGeom>
        </p:spPr>
        <p:txBody>
          <a:bodyPr lIns="0" tIns="0" rIns="0" bIns="0" rtlCol="0" anchor="t">
            <a:spAutoFit/>
          </a:bodyPr>
          <a:lstStyle/>
          <a:p>
            <a:pPr>
              <a:lnSpc>
                <a:spcPts val="6079"/>
              </a:lnSpc>
            </a:pPr>
            <a:r>
              <a:rPr lang="en-US" sz="4342" dirty="0">
                <a:solidFill>
                  <a:srgbClr val="002A5C"/>
                </a:solidFill>
                <a:latin typeface="Muli Bold Bold"/>
              </a:rPr>
              <a:t>Please select the "Raise Hand" feature on Zoom or</a:t>
            </a:r>
          </a:p>
          <a:p>
            <a:pPr>
              <a:lnSpc>
                <a:spcPts val="6079"/>
              </a:lnSpc>
            </a:pPr>
            <a:r>
              <a:rPr lang="en-US" sz="4342" dirty="0">
                <a:solidFill>
                  <a:srgbClr val="002A5C"/>
                </a:solidFill>
                <a:latin typeface="Muli Bold Bold"/>
              </a:rPr>
              <a:t> type your question in the chat box.</a:t>
            </a:r>
          </a:p>
          <a:p>
            <a:pPr>
              <a:lnSpc>
                <a:spcPts val="6079"/>
              </a:lnSpc>
            </a:pPr>
            <a:endParaRPr lang="en-US" sz="4342" dirty="0">
              <a:solidFill>
                <a:srgbClr val="002A5C"/>
              </a:solidFill>
              <a:latin typeface="Muli Bold Bold"/>
            </a:endParaRPr>
          </a:p>
          <a:p>
            <a:pPr>
              <a:lnSpc>
                <a:spcPts val="6079"/>
              </a:lnSpc>
            </a:pPr>
            <a:r>
              <a:rPr lang="en-US" sz="4342" dirty="0">
                <a:solidFill>
                  <a:srgbClr val="002A5C"/>
                </a:solidFill>
                <a:latin typeface="Muli Bold Bold"/>
              </a:rPr>
              <a:t>You can also send your questions to:</a:t>
            </a:r>
          </a:p>
          <a:p>
            <a:pPr>
              <a:lnSpc>
                <a:spcPts val="6079"/>
              </a:lnSpc>
            </a:pPr>
            <a:r>
              <a:rPr lang="en-US" sz="4342" dirty="0">
                <a:solidFill>
                  <a:srgbClr val="002A5C"/>
                </a:solidFill>
                <a:latin typeface="Muli Regular"/>
              </a:rPr>
              <a:t>Sarah Ko at </a:t>
            </a:r>
            <a:r>
              <a:rPr lang="en-US" sz="4342" dirty="0">
                <a:solidFill>
                  <a:srgbClr val="002A5C"/>
                </a:solidFill>
                <a:latin typeface="Muli Regular Bold"/>
              </a:rPr>
              <a:t>sarah.ko@utoronto.ca </a:t>
            </a:r>
          </a:p>
        </p:txBody>
      </p:sp>
      <p:sp>
        <p:nvSpPr>
          <p:cNvPr id="8" name="Freeform 8"/>
          <p:cNvSpPr/>
          <p:nvPr/>
        </p:nvSpPr>
        <p:spPr>
          <a:xfrm>
            <a:off x="10436374" y="8224520"/>
            <a:ext cx="11301259" cy="2062480"/>
          </a:xfrm>
          <a:custGeom>
            <a:avLst/>
            <a:gdLst/>
            <a:ahLst/>
            <a:cxnLst/>
            <a:rect l="l" t="t" r="r" b="b"/>
            <a:pathLst>
              <a:path w="11301259" h="2062480">
                <a:moveTo>
                  <a:pt x="0" y="0"/>
                </a:moveTo>
                <a:lnTo>
                  <a:pt x="11301259" y="0"/>
                </a:lnTo>
                <a:lnTo>
                  <a:pt x="11301259" y="2062480"/>
                </a:lnTo>
                <a:lnTo>
                  <a:pt x="0" y="206248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12000"/>
            </a:blip>
            <a:stretch>
              <a:fillRect l="-10681" t="-58528" r="-47703" b="-29421"/>
            </a:stretch>
          </a:blipFill>
        </p:spPr>
        <p:txBody>
          <a:bodyPr/>
          <a:lstStyle/>
          <a:p>
            <a:endParaRPr lang="en-US"/>
          </a:p>
        </p:txBody>
      </p:sp>
      <p:sp>
        <p:nvSpPr>
          <p:cNvPr id="3" name="Freeform 3"/>
          <p:cNvSpPr/>
          <p:nvPr/>
        </p:nvSpPr>
        <p:spPr>
          <a:xfrm rot="-4681248">
            <a:off x="14853769" y="8240054"/>
            <a:ext cx="5172677" cy="5347692"/>
          </a:xfrm>
          <a:custGeom>
            <a:avLst/>
            <a:gdLst/>
            <a:ahLst/>
            <a:cxnLst/>
            <a:rect l="l" t="t" r="r" b="b"/>
            <a:pathLst>
              <a:path w="5172677" h="5347692">
                <a:moveTo>
                  <a:pt x="0" y="0"/>
                </a:moveTo>
                <a:lnTo>
                  <a:pt x="5172677" y="0"/>
                </a:lnTo>
                <a:lnTo>
                  <a:pt x="5172677" y="5347692"/>
                </a:lnTo>
                <a:lnTo>
                  <a:pt x="0" y="5347692"/>
                </a:lnTo>
                <a:lnTo>
                  <a:pt x="0" y="0"/>
                </a:lnTo>
                <a:close/>
              </a:path>
            </a:pathLst>
          </a:custGeom>
          <a:blipFill>
            <a:blip r:embed="rId4">
              <a:alphaModFix amt="42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601345" y="9060459"/>
            <a:ext cx="3190955" cy="928568"/>
          </a:xfrm>
          <a:custGeom>
            <a:avLst/>
            <a:gdLst/>
            <a:ahLst/>
            <a:cxnLst/>
            <a:rect l="l" t="t" r="r" b="b"/>
            <a:pathLst>
              <a:path w="3190955" h="928568">
                <a:moveTo>
                  <a:pt x="0" y="0"/>
                </a:moveTo>
                <a:lnTo>
                  <a:pt x="3190955" y="0"/>
                </a:lnTo>
                <a:lnTo>
                  <a:pt x="3190955" y="928568"/>
                </a:lnTo>
                <a:lnTo>
                  <a:pt x="0" y="928568"/>
                </a:lnTo>
                <a:lnTo>
                  <a:pt x="0" y="0"/>
                </a:lnTo>
                <a:close/>
              </a:path>
            </a:pathLst>
          </a:custGeom>
          <a:blipFill>
            <a:blip r:embed="rId6"/>
            <a:stretch>
              <a:fillRect/>
            </a:stretch>
          </a:blipFill>
        </p:spPr>
        <p:txBody>
          <a:bodyPr/>
          <a:lstStyle/>
          <a:p>
            <a:endParaRPr lang="en-US"/>
          </a:p>
        </p:txBody>
      </p:sp>
      <p:grpSp>
        <p:nvGrpSpPr>
          <p:cNvPr id="5" name="Group 5"/>
          <p:cNvGrpSpPr/>
          <p:nvPr/>
        </p:nvGrpSpPr>
        <p:grpSpPr>
          <a:xfrm rot="5400000">
            <a:off x="4216082" y="-13260944"/>
            <a:ext cx="5538841" cy="26470499"/>
            <a:chOff x="0" y="0"/>
            <a:chExt cx="2466204" cy="11786157"/>
          </a:xfrm>
        </p:grpSpPr>
        <p:sp>
          <p:nvSpPr>
            <p:cNvPr id="6" name="Freeform 6"/>
            <p:cNvSpPr/>
            <p:nvPr/>
          </p:nvSpPr>
          <p:spPr>
            <a:xfrm>
              <a:off x="0" y="0"/>
              <a:ext cx="2466204" cy="11786157"/>
            </a:xfrm>
            <a:custGeom>
              <a:avLst/>
              <a:gdLst/>
              <a:ahLst/>
              <a:cxnLst/>
              <a:rect l="l" t="t" r="r" b="b"/>
              <a:pathLst>
                <a:path w="2466204" h="11786157">
                  <a:moveTo>
                    <a:pt x="0" y="0"/>
                  </a:moveTo>
                  <a:lnTo>
                    <a:pt x="2466204" y="0"/>
                  </a:lnTo>
                  <a:lnTo>
                    <a:pt x="2466204" y="11786157"/>
                  </a:lnTo>
                  <a:lnTo>
                    <a:pt x="0" y="11786157"/>
                  </a:lnTo>
                  <a:close/>
                </a:path>
              </a:pathLst>
            </a:custGeom>
            <a:solidFill>
              <a:srgbClr val="002747"/>
            </a:solidFill>
          </p:spPr>
          <p:txBody>
            <a:bodyPr/>
            <a:lstStyle/>
            <a:p>
              <a:endParaRPr lang="en-US"/>
            </a:p>
          </p:txBody>
        </p:sp>
      </p:grpSp>
      <p:sp>
        <p:nvSpPr>
          <p:cNvPr id="7" name="Freeform 7"/>
          <p:cNvSpPr/>
          <p:nvPr/>
        </p:nvSpPr>
        <p:spPr>
          <a:xfrm>
            <a:off x="12370964" y="4622603"/>
            <a:ext cx="2059979" cy="2059979"/>
          </a:xfrm>
          <a:custGeom>
            <a:avLst/>
            <a:gdLst/>
            <a:ahLst/>
            <a:cxnLst/>
            <a:rect l="l" t="t" r="r" b="b"/>
            <a:pathLst>
              <a:path w="2059979" h="2059979">
                <a:moveTo>
                  <a:pt x="0" y="0"/>
                </a:moveTo>
                <a:lnTo>
                  <a:pt x="2059978" y="0"/>
                </a:lnTo>
                <a:lnTo>
                  <a:pt x="2059978" y="2059979"/>
                </a:lnTo>
                <a:lnTo>
                  <a:pt x="0" y="20599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075992" y="4453297"/>
            <a:ext cx="2398591" cy="2398591"/>
          </a:xfrm>
          <a:custGeom>
            <a:avLst/>
            <a:gdLst/>
            <a:ahLst/>
            <a:cxnLst/>
            <a:rect l="l" t="t" r="r" b="b"/>
            <a:pathLst>
              <a:path w="2398591" h="2398591">
                <a:moveTo>
                  <a:pt x="0" y="0"/>
                </a:moveTo>
                <a:lnTo>
                  <a:pt x="2398591" y="0"/>
                </a:lnTo>
                <a:lnTo>
                  <a:pt x="2398591" y="2398591"/>
                </a:lnTo>
                <a:lnTo>
                  <a:pt x="0" y="23985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10436374" y="8224520"/>
            <a:ext cx="11301259" cy="2062480"/>
          </a:xfrm>
          <a:custGeom>
            <a:avLst/>
            <a:gdLst/>
            <a:ahLst/>
            <a:cxnLst/>
            <a:rect l="l" t="t" r="r" b="b"/>
            <a:pathLst>
              <a:path w="11301259" h="2062480">
                <a:moveTo>
                  <a:pt x="0" y="0"/>
                </a:moveTo>
                <a:lnTo>
                  <a:pt x="11301259" y="0"/>
                </a:lnTo>
                <a:lnTo>
                  <a:pt x="11301259" y="2062480"/>
                </a:lnTo>
                <a:lnTo>
                  <a:pt x="0" y="2062480"/>
                </a:lnTo>
                <a:lnTo>
                  <a:pt x="0" y="0"/>
                </a:lnTo>
                <a:close/>
              </a:path>
            </a:pathLst>
          </a:custGeom>
          <a:blipFill>
            <a:blip r:embed="rId11"/>
            <a:stretch>
              <a:fillRect/>
            </a:stretch>
          </a:blipFill>
        </p:spPr>
        <p:txBody>
          <a:bodyPr/>
          <a:lstStyle/>
          <a:p>
            <a:endParaRPr lang="en-US"/>
          </a:p>
        </p:txBody>
      </p:sp>
      <p:sp>
        <p:nvSpPr>
          <p:cNvPr id="10" name="TextBox 10"/>
          <p:cNvSpPr txBox="1"/>
          <p:nvPr/>
        </p:nvSpPr>
        <p:spPr>
          <a:xfrm>
            <a:off x="0" y="587991"/>
            <a:ext cx="18405072" cy="3525520"/>
          </a:xfrm>
          <a:prstGeom prst="rect">
            <a:avLst/>
          </a:prstGeom>
        </p:spPr>
        <p:txBody>
          <a:bodyPr lIns="0" tIns="0" rIns="0" bIns="0" rtlCol="0" anchor="t">
            <a:spAutoFit/>
          </a:bodyPr>
          <a:lstStyle/>
          <a:p>
            <a:pPr algn="ctr">
              <a:lnSpc>
                <a:spcPts val="7479"/>
              </a:lnSpc>
            </a:pPr>
            <a:r>
              <a:rPr lang="en-US" sz="6799" spc="-285">
                <a:solidFill>
                  <a:srgbClr val="FFFFFF"/>
                </a:solidFill>
                <a:latin typeface="Muli Black Bold"/>
              </a:rPr>
              <a:t>Thank You for Joining Today's Session!</a:t>
            </a:r>
          </a:p>
          <a:p>
            <a:pPr algn="ctr">
              <a:lnSpc>
                <a:spcPts val="7479"/>
              </a:lnSpc>
            </a:pPr>
            <a:endParaRPr lang="en-US" sz="6799" spc="-285">
              <a:solidFill>
                <a:srgbClr val="FFFFFF"/>
              </a:solidFill>
              <a:latin typeface="Muli Black Bold"/>
            </a:endParaRPr>
          </a:p>
          <a:p>
            <a:pPr algn="ctr">
              <a:lnSpc>
                <a:spcPts val="7479"/>
              </a:lnSpc>
            </a:pPr>
            <a:endParaRPr lang="en-US" sz="6799" spc="-285">
              <a:solidFill>
                <a:srgbClr val="FFFFFF"/>
              </a:solidFill>
              <a:latin typeface="Muli Black Bold"/>
            </a:endParaRPr>
          </a:p>
          <a:p>
            <a:pPr algn="ctr">
              <a:lnSpc>
                <a:spcPts val="5390"/>
              </a:lnSpc>
            </a:pPr>
            <a:r>
              <a:rPr lang="en-US" sz="4900" spc="-205">
                <a:solidFill>
                  <a:srgbClr val="002747"/>
                </a:solidFill>
                <a:latin typeface="Muli Black Bold"/>
              </a:rPr>
              <a:t>Stay Connected with the Public Health Alumni Association:</a:t>
            </a:r>
          </a:p>
        </p:txBody>
      </p:sp>
      <p:sp>
        <p:nvSpPr>
          <p:cNvPr id="11" name="TextBox 11"/>
          <p:cNvSpPr txBox="1"/>
          <p:nvPr/>
        </p:nvSpPr>
        <p:spPr>
          <a:xfrm>
            <a:off x="1028700" y="6208241"/>
            <a:ext cx="6783978" cy="2081410"/>
          </a:xfrm>
          <a:prstGeom prst="rect">
            <a:avLst/>
          </a:prstGeom>
        </p:spPr>
        <p:txBody>
          <a:bodyPr lIns="0" tIns="0" rIns="0" bIns="0" rtlCol="0" anchor="t">
            <a:spAutoFit/>
          </a:bodyPr>
          <a:lstStyle/>
          <a:p>
            <a:pPr algn="ctr">
              <a:lnSpc>
                <a:spcPts val="8301"/>
              </a:lnSpc>
              <a:spcBef>
                <a:spcPct val="0"/>
              </a:spcBef>
            </a:pPr>
            <a:r>
              <a:rPr lang="en-US" sz="5929">
                <a:solidFill>
                  <a:srgbClr val="002747"/>
                </a:solidFill>
                <a:latin typeface="Muli Black"/>
              </a:rPr>
              <a:t>                 @UofTPHAlumni                                    </a:t>
            </a:r>
          </a:p>
        </p:txBody>
      </p:sp>
      <p:sp>
        <p:nvSpPr>
          <p:cNvPr id="12" name="TextBox 12"/>
          <p:cNvSpPr txBox="1"/>
          <p:nvPr/>
        </p:nvSpPr>
        <p:spPr>
          <a:xfrm>
            <a:off x="10714903" y="7186295"/>
            <a:ext cx="5372100" cy="1038225"/>
          </a:xfrm>
          <a:prstGeom prst="rect">
            <a:avLst/>
          </a:prstGeom>
        </p:spPr>
        <p:txBody>
          <a:bodyPr lIns="0" tIns="0" rIns="0" bIns="0" rtlCol="0" anchor="t">
            <a:spAutoFit/>
          </a:bodyPr>
          <a:lstStyle/>
          <a:p>
            <a:pPr algn="ctr">
              <a:lnSpc>
                <a:spcPts val="8400"/>
              </a:lnSpc>
              <a:spcBef>
                <a:spcPct val="0"/>
              </a:spcBef>
            </a:pPr>
            <a:r>
              <a:rPr lang="en-US" sz="6000">
                <a:solidFill>
                  <a:srgbClr val="002747"/>
                </a:solidFill>
                <a:latin typeface="Muli Black"/>
              </a:rPr>
              <a:t>@dlsphalumni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681248">
            <a:off x="14853769" y="8240054"/>
            <a:ext cx="5172677" cy="5347692"/>
          </a:xfrm>
          <a:custGeom>
            <a:avLst/>
            <a:gdLst/>
            <a:ahLst/>
            <a:cxnLst/>
            <a:rect l="l" t="t" r="r" b="b"/>
            <a:pathLst>
              <a:path w="5172677" h="5347692">
                <a:moveTo>
                  <a:pt x="0" y="0"/>
                </a:moveTo>
                <a:lnTo>
                  <a:pt x="5172677" y="0"/>
                </a:lnTo>
                <a:lnTo>
                  <a:pt x="5172677" y="5347692"/>
                </a:lnTo>
                <a:lnTo>
                  <a:pt x="0" y="5347692"/>
                </a:lnTo>
                <a:lnTo>
                  <a:pt x="0" y="0"/>
                </a:lnTo>
                <a:close/>
              </a:path>
            </a:pathLst>
          </a:custGeom>
          <a:blipFill>
            <a:blip r:embed="rId3">
              <a:alphaModFix amt="42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028700" y="8596175"/>
            <a:ext cx="3190955" cy="928568"/>
          </a:xfrm>
          <a:custGeom>
            <a:avLst/>
            <a:gdLst/>
            <a:ahLst/>
            <a:cxnLst/>
            <a:rect l="l" t="t" r="r" b="b"/>
            <a:pathLst>
              <a:path w="3190955" h="928568">
                <a:moveTo>
                  <a:pt x="0" y="0"/>
                </a:moveTo>
                <a:lnTo>
                  <a:pt x="3190955" y="0"/>
                </a:lnTo>
                <a:lnTo>
                  <a:pt x="3190955" y="928568"/>
                </a:lnTo>
                <a:lnTo>
                  <a:pt x="0" y="928568"/>
                </a:lnTo>
                <a:lnTo>
                  <a:pt x="0" y="0"/>
                </a:lnTo>
                <a:close/>
              </a:path>
            </a:pathLst>
          </a:custGeom>
          <a:blipFill>
            <a:blip r:embed="rId5"/>
            <a:stretch>
              <a:fillRect/>
            </a:stretch>
          </a:blipFill>
        </p:spPr>
        <p:txBody>
          <a:bodyPr/>
          <a:lstStyle/>
          <a:p>
            <a:endParaRPr lang="en-US"/>
          </a:p>
        </p:txBody>
      </p:sp>
      <p:sp>
        <p:nvSpPr>
          <p:cNvPr id="4" name="Freeform 4"/>
          <p:cNvSpPr/>
          <p:nvPr/>
        </p:nvSpPr>
        <p:spPr>
          <a:xfrm>
            <a:off x="12277003" y="8298202"/>
            <a:ext cx="8315533" cy="1524514"/>
          </a:xfrm>
          <a:custGeom>
            <a:avLst/>
            <a:gdLst/>
            <a:ahLst/>
            <a:cxnLst/>
            <a:rect l="l" t="t" r="r" b="b"/>
            <a:pathLst>
              <a:path w="8315533" h="1524514">
                <a:moveTo>
                  <a:pt x="0" y="0"/>
                </a:moveTo>
                <a:lnTo>
                  <a:pt x="8315533" y="0"/>
                </a:lnTo>
                <a:lnTo>
                  <a:pt x="8315533" y="1524514"/>
                </a:lnTo>
                <a:lnTo>
                  <a:pt x="0" y="1524514"/>
                </a:lnTo>
                <a:lnTo>
                  <a:pt x="0" y="0"/>
                </a:lnTo>
                <a:close/>
              </a:path>
            </a:pathLst>
          </a:custGeom>
          <a:blipFill>
            <a:blip r:embed="rId6"/>
            <a:stretch>
              <a:fillRect/>
            </a:stretch>
          </a:blipFill>
        </p:spPr>
        <p:txBody>
          <a:bodyPr/>
          <a:lstStyle/>
          <a:p>
            <a:endParaRPr lang="en-US"/>
          </a:p>
        </p:txBody>
      </p:sp>
      <p:grpSp>
        <p:nvGrpSpPr>
          <p:cNvPr id="5" name="Group 5"/>
          <p:cNvGrpSpPr/>
          <p:nvPr/>
        </p:nvGrpSpPr>
        <p:grpSpPr>
          <a:xfrm>
            <a:off x="-2311567" y="-511502"/>
            <a:ext cx="22008765" cy="2986840"/>
            <a:chOff x="0" y="0"/>
            <a:chExt cx="7444940" cy="1010363"/>
          </a:xfrm>
        </p:grpSpPr>
        <p:sp>
          <p:nvSpPr>
            <p:cNvPr id="6" name="Freeform 6"/>
            <p:cNvSpPr/>
            <p:nvPr/>
          </p:nvSpPr>
          <p:spPr>
            <a:xfrm>
              <a:off x="0" y="0"/>
              <a:ext cx="7444940" cy="1010363"/>
            </a:xfrm>
            <a:custGeom>
              <a:avLst/>
              <a:gdLst/>
              <a:ahLst/>
              <a:cxnLst/>
              <a:rect l="l" t="t" r="r" b="b"/>
              <a:pathLst>
                <a:path w="7444940" h="1010363">
                  <a:moveTo>
                    <a:pt x="0" y="0"/>
                  </a:moveTo>
                  <a:lnTo>
                    <a:pt x="7444940" y="0"/>
                  </a:lnTo>
                  <a:lnTo>
                    <a:pt x="7444940" y="1010363"/>
                  </a:lnTo>
                  <a:lnTo>
                    <a:pt x="0" y="1010363"/>
                  </a:lnTo>
                  <a:close/>
                </a:path>
              </a:pathLst>
            </a:custGeom>
            <a:solidFill>
              <a:srgbClr val="002747"/>
            </a:solidFill>
          </p:spPr>
          <p:txBody>
            <a:bodyPr/>
            <a:lstStyle/>
            <a:p>
              <a:endParaRPr lang="en-US"/>
            </a:p>
          </p:txBody>
        </p:sp>
      </p:grpSp>
      <p:sp>
        <p:nvSpPr>
          <p:cNvPr id="7" name="TextBox 7"/>
          <p:cNvSpPr txBox="1"/>
          <p:nvPr/>
        </p:nvSpPr>
        <p:spPr>
          <a:xfrm>
            <a:off x="1913935" y="1096820"/>
            <a:ext cx="14853744" cy="956310"/>
          </a:xfrm>
          <a:prstGeom prst="rect">
            <a:avLst/>
          </a:prstGeom>
        </p:spPr>
        <p:txBody>
          <a:bodyPr lIns="0" tIns="0" rIns="0" bIns="0" rtlCol="0" anchor="t">
            <a:spAutoFit/>
          </a:bodyPr>
          <a:lstStyle/>
          <a:p>
            <a:pPr algn="ctr">
              <a:lnSpc>
                <a:spcPts val="7480"/>
              </a:lnSpc>
            </a:pPr>
            <a:r>
              <a:rPr lang="en-US" sz="6800" spc="-285">
                <a:solidFill>
                  <a:srgbClr val="FFFFFF"/>
                </a:solidFill>
                <a:latin typeface="Muli Black Bold"/>
              </a:rPr>
              <a:t>Land Acknowledgement</a:t>
            </a:r>
          </a:p>
        </p:txBody>
      </p:sp>
      <p:sp>
        <p:nvSpPr>
          <p:cNvPr id="8" name="TextBox 8"/>
          <p:cNvSpPr txBox="1"/>
          <p:nvPr/>
        </p:nvSpPr>
        <p:spPr>
          <a:xfrm>
            <a:off x="2971800" y="3652734"/>
            <a:ext cx="13030200" cy="3732560"/>
          </a:xfrm>
          <a:prstGeom prst="rect">
            <a:avLst/>
          </a:prstGeom>
        </p:spPr>
        <p:txBody>
          <a:bodyPr wrap="square" lIns="0" tIns="0" rIns="0" bIns="0" rtlCol="0" anchor="t">
            <a:spAutoFit/>
          </a:bodyPr>
          <a:lstStyle/>
          <a:p>
            <a:pPr algn="ctr">
              <a:lnSpc>
                <a:spcPts val="4900"/>
              </a:lnSpc>
              <a:spcBef>
                <a:spcPct val="0"/>
              </a:spcBef>
            </a:pPr>
            <a:r>
              <a:rPr lang="en-US" sz="3600" b="0" i="1" dirty="0">
                <a:solidFill>
                  <a:srgbClr val="2D2D2D"/>
                </a:solidFill>
                <a:effectLst/>
                <a:latin typeface="Open Sans" panose="020B0606030504020204" pitchFamily="34" charset="0"/>
              </a:rPr>
              <a:t>We wish to acknowledge this land on which the University of Toronto operates. For thousands of years it has been the traditional land of the Huron-Wendat, the Seneca, and the </a:t>
            </a:r>
            <a:r>
              <a:rPr lang="en-US" sz="3600" b="0" i="1" dirty="0" err="1">
                <a:solidFill>
                  <a:srgbClr val="2D2D2D"/>
                </a:solidFill>
                <a:effectLst/>
                <a:latin typeface="Open Sans" panose="020B0606030504020204" pitchFamily="34" charset="0"/>
              </a:rPr>
              <a:t>Mississaugas</a:t>
            </a:r>
            <a:r>
              <a:rPr lang="en-US" sz="3600" b="0" i="1" dirty="0">
                <a:solidFill>
                  <a:srgbClr val="2D2D2D"/>
                </a:solidFill>
                <a:effectLst/>
                <a:latin typeface="Open Sans" panose="020B0606030504020204" pitchFamily="34" charset="0"/>
              </a:rPr>
              <a:t> of the Credit. Today, this meeting place is still the home to many Indigenous people from across Turtle Island and we are grateful to have the opportunity to work on this land.</a:t>
            </a:r>
            <a:endParaRPr lang="en-US" sz="3500" dirty="0">
              <a:solidFill>
                <a:srgbClr val="002A5C"/>
              </a:solidFill>
              <a:latin typeface="Muli Regular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681248">
            <a:off x="14853769" y="8240054"/>
            <a:ext cx="5172677" cy="5347692"/>
          </a:xfrm>
          <a:custGeom>
            <a:avLst/>
            <a:gdLst/>
            <a:ahLst/>
            <a:cxnLst/>
            <a:rect l="l" t="t" r="r" b="b"/>
            <a:pathLst>
              <a:path w="5172677" h="5347692">
                <a:moveTo>
                  <a:pt x="0" y="0"/>
                </a:moveTo>
                <a:lnTo>
                  <a:pt x="5172677" y="0"/>
                </a:lnTo>
                <a:lnTo>
                  <a:pt x="5172677" y="5347692"/>
                </a:lnTo>
                <a:lnTo>
                  <a:pt x="0" y="5347692"/>
                </a:lnTo>
                <a:lnTo>
                  <a:pt x="0" y="0"/>
                </a:lnTo>
                <a:close/>
              </a:path>
            </a:pathLst>
          </a:custGeom>
          <a:blipFill>
            <a:blip r:embed="rId3">
              <a:alphaModFix amt="42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739942" y="9258300"/>
            <a:ext cx="2795860" cy="813595"/>
          </a:xfrm>
          <a:custGeom>
            <a:avLst/>
            <a:gdLst/>
            <a:ahLst/>
            <a:cxnLst/>
            <a:rect l="l" t="t" r="r" b="b"/>
            <a:pathLst>
              <a:path w="2795860" h="813595">
                <a:moveTo>
                  <a:pt x="0" y="0"/>
                </a:moveTo>
                <a:lnTo>
                  <a:pt x="2795860" y="0"/>
                </a:lnTo>
                <a:lnTo>
                  <a:pt x="2795860" y="813595"/>
                </a:lnTo>
                <a:lnTo>
                  <a:pt x="0" y="813595"/>
                </a:lnTo>
                <a:lnTo>
                  <a:pt x="0" y="0"/>
                </a:lnTo>
                <a:close/>
              </a:path>
            </a:pathLst>
          </a:custGeom>
          <a:blipFill>
            <a:blip r:embed="rId5"/>
            <a:stretch>
              <a:fillRect/>
            </a:stretch>
          </a:blipFill>
        </p:spPr>
        <p:txBody>
          <a:bodyPr/>
          <a:lstStyle/>
          <a:p>
            <a:endParaRPr lang="en-US"/>
          </a:p>
        </p:txBody>
      </p:sp>
      <p:sp>
        <p:nvSpPr>
          <p:cNvPr id="4" name="Freeform 4"/>
          <p:cNvSpPr/>
          <p:nvPr/>
        </p:nvSpPr>
        <p:spPr>
          <a:xfrm>
            <a:off x="12087110" y="8855504"/>
            <a:ext cx="7927910" cy="1453450"/>
          </a:xfrm>
          <a:custGeom>
            <a:avLst/>
            <a:gdLst/>
            <a:ahLst/>
            <a:cxnLst/>
            <a:rect l="l" t="t" r="r" b="b"/>
            <a:pathLst>
              <a:path w="7927910" h="1453450">
                <a:moveTo>
                  <a:pt x="0" y="0"/>
                </a:moveTo>
                <a:lnTo>
                  <a:pt x="7927911" y="0"/>
                </a:lnTo>
                <a:lnTo>
                  <a:pt x="7927911" y="1453450"/>
                </a:lnTo>
                <a:lnTo>
                  <a:pt x="0" y="1453450"/>
                </a:lnTo>
                <a:lnTo>
                  <a:pt x="0" y="0"/>
                </a:lnTo>
                <a:close/>
              </a:path>
            </a:pathLst>
          </a:custGeom>
          <a:blipFill>
            <a:blip r:embed="rId6"/>
            <a:stretch>
              <a:fillRect/>
            </a:stretch>
          </a:blipFill>
        </p:spPr>
        <p:txBody>
          <a:bodyPr/>
          <a:lstStyle/>
          <a:p>
            <a:endParaRPr lang="en-US"/>
          </a:p>
        </p:txBody>
      </p:sp>
      <p:grpSp>
        <p:nvGrpSpPr>
          <p:cNvPr id="5" name="Group 5"/>
          <p:cNvGrpSpPr/>
          <p:nvPr/>
        </p:nvGrpSpPr>
        <p:grpSpPr>
          <a:xfrm>
            <a:off x="-2311567" y="-511502"/>
            <a:ext cx="22008765" cy="2986840"/>
            <a:chOff x="0" y="0"/>
            <a:chExt cx="7444940" cy="1010363"/>
          </a:xfrm>
        </p:grpSpPr>
        <p:sp>
          <p:nvSpPr>
            <p:cNvPr id="6" name="Freeform 6"/>
            <p:cNvSpPr/>
            <p:nvPr/>
          </p:nvSpPr>
          <p:spPr>
            <a:xfrm>
              <a:off x="0" y="0"/>
              <a:ext cx="7444940" cy="1010363"/>
            </a:xfrm>
            <a:custGeom>
              <a:avLst/>
              <a:gdLst/>
              <a:ahLst/>
              <a:cxnLst/>
              <a:rect l="l" t="t" r="r" b="b"/>
              <a:pathLst>
                <a:path w="7444940" h="1010363">
                  <a:moveTo>
                    <a:pt x="0" y="0"/>
                  </a:moveTo>
                  <a:lnTo>
                    <a:pt x="7444940" y="0"/>
                  </a:lnTo>
                  <a:lnTo>
                    <a:pt x="7444940" y="1010363"/>
                  </a:lnTo>
                  <a:lnTo>
                    <a:pt x="0" y="1010363"/>
                  </a:lnTo>
                  <a:close/>
                </a:path>
              </a:pathLst>
            </a:custGeom>
            <a:solidFill>
              <a:srgbClr val="002747"/>
            </a:solidFill>
          </p:spPr>
          <p:txBody>
            <a:bodyPr/>
            <a:lstStyle/>
            <a:p>
              <a:endParaRPr lang="en-US"/>
            </a:p>
          </p:txBody>
        </p:sp>
      </p:grpSp>
      <p:sp>
        <p:nvSpPr>
          <p:cNvPr id="7" name="Freeform 7"/>
          <p:cNvSpPr/>
          <p:nvPr/>
        </p:nvSpPr>
        <p:spPr>
          <a:xfrm>
            <a:off x="-5105400" y="2475338"/>
            <a:ext cx="23393400" cy="9358872"/>
          </a:xfrm>
          <a:custGeom>
            <a:avLst/>
            <a:gdLst/>
            <a:ahLst/>
            <a:cxnLst/>
            <a:rect l="l" t="t" r="r" b="b"/>
            <a:pathLst>
              <a:path w="23393400" h="9358872">
                <a:moveTo>
                  <a:pt x="0" y="0"/>
                </a:moveTo>
                <a:lnTo>
                  <a:pt x="23393400" y="0"/>
                </a:lnTo>
                <a:lnTo>
                  <a:pt x="23393400" y="9358872"/>
                </a:lnTo>
                <a:lnTo>
                  <a:pt x="0" y="9358872"/>
                </a:lnTo>
                <a:lnTo>
                  <a:pt x="0" y="0"/>
                </a:lnTo>
                <a:close/>
              </a:path>
            </a:pathLst>
          </a:custGeom>
          <a:blipFill>
            <a:blip r:embed="rId7">
              <a:alphaModFix amt="35000"/>
            </a:blip>
            <a:stretch>
              <a:fillRect t="-2453" b="-64186"/>
            </a:stretch>
          </a:blipFill>
        </p:spPr>
        <p:txBody>
          <a:bodyPr/>
          <a:lstStyle/>
          <a:p>
            <a:endParaRPr lang="en-US"/>
          </a:p>
        </p:txBody>
      </p:sp>
      <p:sp>
        <p:nvSpPr>
          <p:cNvPr id="8" name="TextBox 8"/>
          <p:cNvSpPr txBox="1"/>
          <p:nvPr/>
        </p:nvSpPr>
        <p:spPr>
          <a:xfrm>
            <a:off x="4662823" y="1058118"/>
            <a:ext cx="8962354" cy="956310"/>
          </a:xfrm>
          <a:prstGeom prst="rect">
            <a:avLst/>
          </a:prstGeom>
        </p:spPr>
        <p:txBody>
          <a:bodyPr lIns="0" tIns="0" rIns="0" bIns="0" rtlCol="0" anchor="t">
            <a:spAutoFit/>
          </a:bodyPr>
          <a:lstStyle/>
          <a:p>
            <a:pPr algn="ctr">
              <a:lnSpc>
                <a:spcPts val="7480"/>
              </a:lnSpc>
            </a:pPr>
            <a:r>
              <a:rPr lang="en-US" sz="6800" spc="-285">
                <a:solidFill>
                  <a:srgbClr val="FFFFFF"/>
                </a:solidFill>
                <a:latin typeface="Muli Black Bold"/>
              </a:rPr>
              <a:t>Agenda</a:t>
            </a:r>
          </a:p>
        </p:txBody>
      </p:sp>
      <p:sp>
        <p:nvSpPr>
          <p:cNvPr id="9" name="TextBox 9"/>
          <p:cNvSpPr txBox="1"/>
          <p:nvPr/>
        </p:nvSpPr>
        <p:spPr>
          <a:xfrm>
            <a:off x="5041156" y="3124650"/>
            <a:ext cx="8891489" cy="6133650"/>
          </a:xfrm>
          <a:prstGeom prst="rect">
            <a:avLst/>
          </a:prstGeom>
        </p:spPr>
        <p:txBody>
          <a:bodyPr lIns="0" tIns="0" rIns="0" bIns="0" rtlCol="0" anchor="t">
            <a:spAutoFit/>
          </a:bodyPr>
          <a:lstStyle/>
          <a:p>
            <a:pPr algn="ctr">
              <a:lnSpc>
                <a:spcPts val="5625"/>
              </a:lnSpc>
            </a:pPr>
            <a:r>
              <a:rPr lang="en-US" sz="4500" spc="-189">
                <a:solidFill>
                  <a:srgbClr val="002A5C"/>
                </a:solidFill>
                <a:latin typeface="Muli Bold Bold"/>
              </a:rPr>
              <a:t>About the Mentorship Program</a:t>
            </a:r>
          </a:p>
          <a:p>
            <a:pPr algn="ctr">
              <a:lnSpc>
                <a:spcPts val="5625"/>
              </a:lnSpc>
            </a:pPr>
            <a:endParaRPr lang="en-US" sz="4500" spc="-189">
              <a:solidFill>
                <a:srgbClr val="002A5C"/>
              </a:solidFill>
              <a:latin typeface="Muli Bold Bold"/>
            </a:endParaRPr>
          </a:p>
          <a:p>
            <a:pPr algn="ctr">
              <a:lnSpc>
                <a:spcPts val="5625"/>
              </a:lnSpc>
            </a:pPr>
            <a:r>
              <a:rPr lang="en-US" sz="4500" spc="-189">
                <a:solidFill>
                  <a:srgbClr val="002A5C"/>
                </a:solidFill>
                <a:latin typeface="Muli Bold Bold"/>
              </a:rPr>
              <a:t>Key Dates</a:t>
            </a:r>
          </a:p>
          <a:p>
            <a:pPr algn="ctr">
              <a:lnSpc>
                <a:spcPts val="5625"/>
              </a:lnSpc>
            </a:pPr>
            <a:endParaRPr lang="en-US" sz="4500" spc="-189">
              <a:solidFill>
                <a:srgbClr val="002A5C"/>
              </a:solidFill>
              <a:latin typeface="Muli Bold Bold"/>
            </a:endParaRPr>
          </a:p>
          <a:p>
            <a:pPr algn="ctr">
              <a:lnSpc>
                <a:spcPts val="5625"/>
              </a:lnSpc>
            </a:pPr>
            <a:r>
              <a:rPr lang="en-US" sz="4500" spc="-189">
                <a:solidFill>
                  <a:srgbClr val="002A5C"/>
                </a:solidFill>
                <a:latin typeface="Muli Bold Bold"/>
              </a:rPr>
              <a:t>Matching Process &amp; Program Fit</a:t>
            </a:r>
          </a:p>
          <a:p>
            <a:pPr algn="ctr">
              <a:lnSpc>
                <a:spcPts val="5625"/>
              </a:lnSpc>
            </a:pPr>
            <a:endParaRPr lang="en-US" sz="4500" spc="-189">
              <a:solidFill>
                <a:srgbClr val="002A5C"/>
              </a:solidFill>
              <a:latin typeface="Muli Bold Bold"/>
            </a:endParaRPr>
          </a:p>
          <a:p>
            <a:pPr algn="ctr">
              <a:lnSpc>
                <a:spcPts val="5625"/>
              </a:lnSpc>
            </a:pPr>
            <a:r>
              <a:rPr lang="en-US" sz="4500" spc="-189">
                <a:solidFill>
                  <a:srgbClr val="002A5C"/>
                </a:solidFill>
                <a:latin typeface="Muli Bold Bold"/>
              </a:rPr>
              <a:t>Next Steps</a:t>
            </a:r>
          </a:p>
          <a:p>
            <a:pPr algn="ctr">
              <a:lnSpc>
                <a:spcPts val="4379"/>
              </a:lnSpc>
            </a:pPr>
            <a:endParaRPr lang="en-US" sz="4500" spc="-189">
              <a:solidFill>
                <a:srgbClr val="002A5C"/>
              </a:solidFill>
              <a:latin typeface="Muli Bold Bold"/>
            </a:endParaRPr>
          </a:p>
          <a:p>
            <a:pPr algn="ctr">
              <a:lnSpc>
                <a:spcPts val="5427"/>
              </a:lnSpc>
            </a:pPr>
            <a:endParaRPr lang="en-US" sz="4500" spc="-189">
              <a:solidFill>
                <a:srgbClr val="002A5C"/>
              </a:solidFill>
              <a:latin typeface="Muli Bold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19998" y="-861517"/>
            <a:ext cx="16717551" cy="11148517"/>
          </a:xfrm>
          <a:custGeom>
            <a:avLst/>
            <a:gdLst/>
            <a:ahLst/>
            <a:cxnLst/>
            <a:rect l="l" t="t" r="r" b="b"/>
            <a:pathLst>
              <a:path w="16717551" h="11148517">
                <a:moveTo>
                  <a:pt x="0" y="0"/>
                </a:moveTo>
                <a:lnTo>
                  <a:pt x="16717551" y="0"/>
                </a:lnTo>
                <a:lnTo>
                  <a:pt x="16717551" y="11148517"/>
                </a:lnTo>
                <a:lnTo>
                  <a:pt x="0" y="11148517"/>
                </a:lnTo>
                <a:lnTo>
                  <a:pt x="0" y="0"/>
                </a:lnTo>
                <a:close/>
              </a:path>
            </a:pathLst>
          </a:custGeom>
          <a:blipFill>
            <a:blip r:embed="rId3"/>
            <a:stretch>
              <a:fillRect/>
            </a:stretch>
          </a:blipFill>
        </p:spPr>
        <p:txBody>
          <a:bodyPr/>
          <a:lstStyle/>
          <a:p>
            <a:endParaRPr lang="en-US"/>
          </a:p>
        </p:txBody>
      </p:sp>
      <p:sp>
        <p:nvSpPr>
          <p:cNvPr id="3" name="AutoShape 3"/>
          <p:cNvSpPr/>
          <p:nvPr/>
        </p:nvSpPr>
        <p:spPr>
          <a:xfrm rot="-1575345">
            <a:off x="-2065057" y="-1185614"/>
            <a:ext cx="11770472" cy="16199902"/>
          </a:xfrm>
          <a:prstGeom prst="rect">
            <a:avLst/>
          </a:prstGeom>
          <a:solidFill>
            <a:srgbClr val="002747"/>
          </a:solidFill>
        </p:spPr>
        <p:txBody>
          <a:bodyPr/>
          <a:lstStyle/>
          <a:p>
            <a:endParaRPr lang="en-US"/>
          </a:p>
        </p:txBody>
      </p:sp>
      <p:sp>
        <p:nvSpPr>
          <p:cNvPr id="4" name="TextBox 4"/>
          <p:cNvSpPr txBox="1"/>
          <p:nvPr/>
        </p:nvSpPr>
        <p:spPr>
          <a:xfrm>
            <a:off x="741427" y="2437069"/>
            <a:ext cx="7367883" cy="4656120"/>
          </a:xfrm>
          <a:prstGeom prst="rect">
            <a:avLst/>
          </a:prstGeom>
        </p:spPr>
        <p:txBody>
          <a:bodyPr lIns="0" tIns="0" rIns="0" bIns="0" rtlCol="0" anchor="t">
            <a:spAutoFit/>
          </a:bodyPr>
          <a:lstStyle/>
          <a:p>
            <a:pPr>
              <a:lnSpc>
                <a:spcPts val="12154"/>
              </a:lnSpc>
            </a:pPr>
            <a:r>
              <a:rPr lang="en-US" sz="11049" spc="-464">
                <a:solidFill>
                  <a:srgbClr val="FFFFFF"/>
                </a:solidFill>
                <a:latin typeface="Muli Bold Bold"/>
              </a:rPr>
              <a:t>About the </a:t>
            </a:r>
          </a:p>
          <a:p>
            <a:pPr>
              <a:lnSpc>
                <a:spcPts val="12154"/>
              </a:lnSpc>
            </a:pPr>
            <a:r>
              <a:rPr lang="en-US" sz="11049" spc="-464">
                <a:solidFill>
                  <a:srgbClr val="FFFFFF"/>
                </a:solidFill>
                <a:latin typeface="Muli Bold Bold"/>
              </a:rPr>
              <a:t>Mentorship </a:t>
            </a:r>
          </a:p>
          <a:p>
            <a:pPr>
              <a:lnSpc>
                <a:spcPts val="12154"/>
              </a:lnSpc>
            </a:pPr>
            <a:r>
              <a:rPr lang="en-US" sz="11049" spc="-464">
                <a:solidFill>
                  <a:srgbClr val="FFFFFF"/>
                </a:solidFill>
                <a:latin typeface="Muli Bold Bold"/>
              </a:rPr>
              <a:t>Program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11567" y="-511502"/>
            <a:ext cx="22008765" cy="2377240"/>
            <a:chOff x="0" y="0"/>
            <a:chExt cx="7444940" cy="804153"/>
          </a:xfrm>
        </p:grpSpPr>
        <p:sp>
          <p:nvSpPr>
            <p:cNvPr id="3" name="Freeform 3"/>
            <p:cNvSpPr/>
            <p:nvPr/>
          </p:nvSpPr>
          <p:spPr>
            <a:xfrm>
              <a:off x="0" y="0"/>
              <a:ext cx="7444940" cy="804153"/>
            </a:xfrm>
            <a:custGeom>
              <a:avLst/>
              <a:gdLst/>
              <a:ahLst/>
              <a:cxnLst/>
              <a:rect l="l" t="t" r="r" b="b"/>
              <a:pathLst>
                <a:path w="7444940" h="804153">
                  <a:moveTo>
                    <a:pt x="0" y="0"/>
                  </a:moveTo>
                  <a:lnTo>
                    <a:pt x="7444940" y="0"/>
                  </a:lnTo>
                  <a:lnTo>
                    <a:pt x="7444940" y="804153"/>
                  </a:lnTo>
                  <a:lnTo>
                    <a:pt x="0" y="804153"/>
                  </a:lnTo>
                  <a:close/>
                </a:path>
              </a:pathLst>
            </a:custGeom>
            <a:solidFill>
              <a:srgbClr val="002747"/>
            </a:solidFill>
          </p:spPr>
          <p:txBody>
            <a:bodyPr/>
            <a:lstStyle/>
            <a:p>
              <a:endParaRPr lang="en-US"/>
            </a:p>
          </p:txBody>
        </p:sp>
      </p:grpSp>
      <p:grpSp>
        <p:nvGrpSpPr>
          <p:cNvPr id="4" name="Group 4"/>
          <p:cNvGrpSpPr/>
          <p:nvPr/>
        </p:nvGrpSpPr>
        <p:grpSpPr>
          <a:xfrm>
            <a:off x="-608347" y="5022850"/>
            <a:ext cx="5057775" cy="5057775"/>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2747"/>
            </a:solidFill>
          </p:spPr>
          <p:txBody>
            <a:bodyPr/>
            <a:lstStyle/>
            <a:p>
              <a:endParaRPr lang="en-US"/>
            </a:p>
          </p:txBody>
        </p:sp>
      </p:grpSp>
      <p:sp>
        <p:nvSpPr>
          <p:cNvPr id="6" name="TextBox 6"/>
          <p:cNvSpPr txBox="1"/>
          <p:nvPr/>
        </p:nvSpPr>
        <p:spPr>
          <a:xfrm>
            <a:off x="562822" y="420370"/>
            <a:ext cx="15097947" cy="1902460"/>
          </a:xfrm>
          <a:prstGeom prst="rect">
            <a:avLst/>
          </a:prstGeom>
        </p:spPr>
        <p:txBody>
          <a:bodyPr lIns="0" tIns="0" rIns="0" bIns="0" rtlCol="0" anchor="t">
            <a:spAutoFit/>
          </a:bodyPr>
          <a:lstStyle/>
          <a:p>
            <a:pPr>
              <a:lnSpc>
                <a:spcPts val="7480"/>
              </a:lnSpc>
            </a:pPr>
            <a:r>
              <a:rPr lang="en-US" sz="6800" spc="-285">
                <a:solidFill>
                  <a:srgbClr val="FFFFFF"/>
                </a:solidFill>
                <a:latin typeface="Muli Black Bold"/>
              </a:rPr>
              <a:t> What is the Mentorship Program?</a:t>
            </a:r>
          </a:p>
          <a:p>
            <a:pPr>
              <a:lnSpc>
                <a:spcPts val="7480"/>
              </a:lnSpc>
            </a:pPr>
            <a:endParaRPr lang="en-US" sz="6800" spc="-285">
              <a:solidFill>
                <a:srgbClr val="FFFFFF"/>
              </a:solidFill>
              <a:latin typeface="Muli Black Bold"/>
            </a:endParaRPr>
          </a:p>
        </p:txBody>
      </p:sp>
      <p:sp>
        <p:nvSpPr>
          <p:cNvPr id="7" name="TextBox 7"/>
          <p:cNvSpPr txBox="1"/>
          <p:nvPr/>
        </p:nvSpPr>
        <p:spPr>
          <a:xfrm>
            <a:off x="329460" y="2110105"/>
            <a:ext cx="17711738" cy="3103414"/>
          </a:xfrm>
          <a:prstGeom prst="rect">
            <a:avLst/>
          </a:prstGeom>
        </p:spPr>
        <p:txBody>
          <a:bodyPr lIns="0" tIns="0" rIns="0" bIns="0" rtlCol="0" anchor="t">
            <a:spAutoFit/>
          </a:bodyPr>
          <a:lstStyle/>
          <a:p>
            <a:pPr algn="ctr">
              <a:lnSpc>
                <a:spcPts val="3960"/>
              </a:lnSpc>
            </a:pPr>
            <a:r>
              <a:rPr lang="en-US" sz="3600" spc="-151" dirty="0">
                <a:solidFill>
                  <a:srgbClr val="002A5C"/>
                </a:solidFill>
                <a:latin typeface="Muli Regular Bold"/>
              </a:rPr>
              <a:t>A 9-month program (February-November) that has been matching first-year DLSPH students in Epidemiology, Health Promotion, Nutrition and Dietetics, Occupational Health, and Biostatistics with a DLSPH alumni who works in the field of public health since 2013.</a:t>
            </a:r>
          </a:p>
          <a:p>
            <a:pPr algn="ctr">
              <a:lnSpc>
                <a:spcPts val="4070"/>
              </a:lnSpc>
            </a:pPr>
            <a:endParaRPr lang="en-US" sz="3600" spc="-151" dirty="0">
              <a:solidFill>
                <a:srgbClr val="002A5C"/>
              </a:solidFill>
              <a:latin typeface="Muli Regular Bold"/>
            </a:endParaRPr>
          </a:p>
          <a:p>
            <a:pPr algn="ctr">
              <a:lnSpc>
                <a:spcPts val="4070"/>
              </a:lnSpc>
            </a:pPr>
            <a:r>
              <a:rPr lang="en-US" sz="3700" spc="-155" dirty="0">
                <a:solidFill>
                  <a:srgbClr val="002A5C"/>
                </a:solidFill>
                <a:latin typeface="Muli Bold Bold"/>
              </a:rPr>
              <a:t>Through monthly virtual mentor-mentee meet-ups, students:</a:t>
            </a:r>
          </a:p>
          <a:p>
            <a:pPr algn="ctr">
              <a:lnSpc>
                <a:spcPts val="3960"/>
              </a:lnSpc>
              <a:spcBef>
                <a:spcPct val="0"/>
              </a:spcBef>
            </a:pPr>
            <a:endParaRPr lang="en-US" sz="3700" spc="-155" dirty="0">
              <a:solidFill>
                <a:srgbClr val="002A5C"/>
              </a:solidFill>
              <a:latin typeface="Muli Bold Bold"/>
            </a:endParaRPr>
          </a:p>
        </p:txBody>
      </p:sp>
      <p:sp>
        <p:nvSpPr>
          <p:cNvPr id="8" name="TextBox 8"/>
          <p:cNvSpPr txBox="1"/>
          <p:nvPr/>
        </p:nvSpPr>
        <p:spPr>
          <a:xfrm>
            <a:off x="9139238" y="3284220"/>
            <a:ext cx="9525" cy="956310"/>
          </a:xfrm>
          <a:prstGeom prst="rect">
            <a:avLst/>
          </a:prstGeom>
        </p:spPr>
        <p:txBody>
          <a:bodyPr lIns="0" tIns="0" rIns="0" bIns="0" rtlCol="0" anchor="t">
            <a:spAutoFit/>
          </a:bodyPr>
          <a:lstStyle/>
          <a:p>
            <a:pPr algn="ctr">
              <a:lnSpc>
                <a:spcPts val="7480"/>
              </a:lnSpc>
              <a:spcBef>
                <a:spcPct val="0"/>
              </a:spcBef>
            </a:pPr>
            <a:endParaRPr/>
          </a:p>
        </p:txBody>
      </p:sp>
      <p:grpSp>
        <p:nvGrpSpPr>
          <p:cNvPr id="9" name="Group 9"/>
          <p:cNvGrpSpPr/>
          <p:nvPr/>
        </p:nvGrpSpPr>
        <p:grpSpPr>
          <a:xfrm>
            <a:off x="4327985" y="5143500"/>
            <a:ext cx="5300663" cy="5300663"/>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E9E91"/>
            </a:solidFill>
          </p:spPr>
          <p:txBody>
            <a:bodyPr/>
            <a:lstStyle/>
            <a:p>
              <a:endParaRPr lang="en-US"/>
            </a:p>
          </p:txBody>
        </p:sp>
      </p:grpSp>
      <p:grpSp>
        <p:nvGrpSpPr>
          <p:cNvPr id="11" name="Group 11"/>
          <p:cNvGrpSpPr/>
          <p:nvPr/>
        </p:nvGrpSpPr>
        <p:grpSpPr>
          <a:xfrm>
            <a:off x="9139238" y="5022850"/>
            <a:ext cx="5282460" cy="5282460"/>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92BA"/>
            </a:solidFill>
          </p:spPr>
          <p:txBody>
            <a:bodyPr/>
            <a:lstStyle/>
            <a:p>
              <a:endParaRPr lang="en-US"/>
            </a:p>
          </p:txBody>
        </p:sp>
      </p:grpSp>
      <p:grpSp>
        <p:nvGrpSpPr>
          <p:cNvPr id="13" name="Group 13"/>
          <p:cNvGrpSpPr/>
          <p:nvPr/>
        </p:nvGrpSpPr>
        <p:grpSpPr>
          <a:xfrm>
            <a:off x="13866072" y="4962525"/>
            <a:ext cx="5264150" cy="5264150"/>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2747"/>
            </a:solidFill>
          </p:spPr>
          <p:txBody>
            <a:bodyPr/>
            <a:lstStyle/>
            <a:p>
              <a:endParaRPr lang="en-US"/>
            </a:p>
          </p:txBody>
        </p:sp>
      </p:grpSp>
      <p:sp>
        <p:nvSpPr>
          <p:cNvPr id="15" name="TextBox 15"/>
          <p:cNvSpPr txBox="1"/>
          <p:nvPr/>
        </p:nvSpPr>
        <p:spPr>
          <a:xfrm>
            <a:off x="377491" y="6345237"/>
            <a:ext cx="3086100" cy="2451100"/>
          </a:xfrm>
          <a:prstGeom prst="rect">
            <a:avLst/>
          </a:prstGeom>
        </p:spPr>
        <p:txBody>
          <a:bodyPr lIns="0" tIns="0" rIns="0" bIns="0" rtlCol="0" anchor="t">
            <a:spAutoFit/>
          </a:bodyPr>
          <a:lstStyle/>
          <a:p>
            <a:pPr algn="ctr">
              <a:lnSpc>
                <a:spcPts val="3850"/>
              </a:lnSpc>
              <a:spcBef>
                <a:spcPct val="0"/>
              </a:spcBef>
            </a:pPr>
            <a:r>
              <a:rPr lang="en-US" sz="3500" spc="-147">
                <a:solidFill>
                  <a:srgbClr val="FFFFFF"/>
                </a:solidFill>
                <a:latin typeface="Muli Regular Bold"/>
              </a:rPr>
              <a:t>Learn more about public health careers that interest them</a:t>
            </a:r>
          </a:p>
        </p:txBody>
      </p:sp>
      <p:sp>
        <p:nvSpPr>
          <p:cNvPr id="16" name="TextBox 16"/>
          <p:cNvSpPr txBox="1"/>
          <p:nvPr/>
        </p:nvSpPr>
        <p:spPr>
          <a:xfrm>
            <a:off x="5263816" y="6194425"/>
            <a:ext cx="3429000" cy="2940050"/>
          </a:xfrm>
          <a:prstGeom prst="rect">
            <a:avLst/>
          </a:prstGeom>
        </p:spPr>
        <p:txBody>
          <a:bodyPr lIns="0" tIns="0" rIns="0" bIns="0" rtlCol="0" anchor="t">
            <a:spAutoFit/>
          </a:bodyPr>
          <a:lstStyle/>
          <a:p>
            <a:pPr algn="ctr">
              <a:lnSpc>
                <a:spcPts val="3850"/>
              </a:lnSpc>
              <a:spcBef>
                <a:spcPct val="0"/>
              </a:spcBef>
            </a:pPr>
            <a:r>
              <a:rPr lang="en-US" sz="3500" spc="-147">
                <a:solidFill>
                  <a:srgbClr val="002747"/>
                </a:solidFill>
                <a:latin typeface="Muli Regular Bold"/>
              </a:rPr>
              <a:t>Gain advice on how to navigate their program and kickstart a career in public health</a:t>
            </a:r>
          </a:p>
        </p:txBody>
      </p:sp>
      <p:sp>
        <p:nvSpPr>
          <p:cNvPr id="17" name="TextBox 17"/>
          <p:cNvSpPr txBox="1"/>
          <p:nvPr/>
        </p:nvSpPr>
        <p:spPr>
          <a:xfrm>
            <a:off x="9989767" y="6143625"/>
            <a:ext cx="3581400" cy="2940050"/>
          </a:xfrm>
          <a:prstGeom prst="rect">
            <a:avLst/>
          </a:prstGeom>
        </p:spPr>
        <p:txBody>
          <a:bodyPr lIns="0" tIns="0" rIns="0" bIns="0" rtlCol="0" anchor="t">
            <a:spAutoFit/>
          </a:bodyPr>
          <a:lstStyle/>
          <a:p>
            <a:pPr algn="ctr">
              <a:lnSpc>
                <a:spcPts val="3850"/>
              </a:lnSpc>
              <a:spcBef>
                <a:spcPct val="0"/>
              </a:spcBef>
            </a:pPr>
            <a:r>
              <a:rPr lang="en-US" sz="3500" spc="-147">
                <a:solidFill>
                  <a:srgbClr val="FFFFFF"/>
                </a:solidFill>
                <a:latin typeface="Muli Regular Bold"/>
              </a:rPr>
              <a:t>Learn about the day-to-day of a job in public health &amp; the impact alumni are making in the field</a:t>
            </a:r>
          </a:p>
        </p:txBody>
      </p:sp>
      <p:sp>
        <p:nvSpPr>
          <p:cNvPr id="18" name="TextBox 18"/>
          <p:cNvSpPr txBox="1"/>
          <p:nvPr/>
        </p:nvSpPr>
        <p:spPr>
          <a:xfrm>
            <a:off x="14955097" y="6194425"/>
            <a:ext cx="3086100" cy="2940050"/>
          </a:xfrm>
          <a:prstGeom prst="rect">
            <a:avLst/>
          </a:prstGeom>
        </p:spPr>
        <p:txBody>
          <a:bodyPr lIns="0" tIns="0" rIns="0" bIns="0" rtlCol="0" anchor="t">
            <a:spAutoFit/>
          </a:bodyPr>
          <a:lstStyle/>
          <a:p>
            <a:pPr algn="ctr">
              <a:lnSpc>
                <a:spcPts val="3850"/>
              </a:lnSpc>
              <a:spcBef>
                <a:spcPct val="0"/>
              </a:spcBef>
            </a:pPr>
            <a:r>
              <a:rPr lang="en-US" sz="3500" spc="-147">
                <a:solidFill>
                  <a:srgbClr val="FFFFFF"/>
                </a:solidFill>
                <a:latin typeface="Muli Regular Bold"/>
              </a:rPr>
              <a:t>Expand their network to include working professionals in their area of interest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681248">
            <a:off x="14817674" y="8853664"/>
            <a:ext cx="5172677" cy="5347692"/>
          </a:xfrm>
          <a:custGeom>
            <a:avLst/>
            <a:gdLst/>
            <a:ahLst/>
            <a:cxnLst/>
            <a:rect l="l" t="t" r="r" b="b"/>
            <a:pathLst>
              <a:path w="5172677" h="5347692">
                <a:moveTo>
                  <a:pt x="0" y="0"/>
                </a:moveTo>
                <a:lnTo>
                  <a:pt x="5172677" y="0"/>
                </a:lnTo>
                <a:lnTo>
                  <a:pt x="5172677" y="5347693"/>
                </a:lnTo>
                <a:lnTo>
                  <a:pt x="0" y="5347693"/>
                </a:lnTo>
                <a:lnTo>
                  <a:pt x="0" y="0"/>
                </a:lnTo>
                <a:close/>
              </a:path>
            </a:pathLst>
          </a:custGeom>
          <a:blipFill>
            <a:blip r:embed="rId3">
              <a:alphaModFix amt="42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2311567" y="-511502"/>
            <a:ext cx="22008765" cy="2433236"/>
            <a:chOff x="0" y="0"/>
            <a:chExt cx="7444940" cy="823095"/>
          </a:xfrm>
        </p:grpSpPr>
        <p:sp>
          <p:nvSpPr>
            <p:cNvPr id="4" name="Freeform 4"/>
            <p:cNvSpPr/>
            <p:nvPr/>
          </p:nvSpPr>
          <p:spPr>
            <a:xfrm>
              <a:off x="0" y="0"/>
              <a:ext cx="7444940" cy="823095"/>
            </a:xfrm>
            <a:custGeom>
              <a:avLst/>
              <a:gdLst/>
              <a:ahLst/>
              <a:cxnLst/>
              <a:rect l="l" t="t" r="r" b="b"/>
              <a:pathLst>
                <a:path w="7444940" h="823095">
                  <a:moveTo>
                    <a:pt x="0" y="0"/>
                  </a:moveTo>
                  <a:lnTo>
                    <a:pt x="7444940" y="0"/>
                  </a:lnTo>
                  <a:lnTo>
                    <a:pt x="7444940" y="823095"/>
                  </a:lnTo>
                  <a:lnTo>
                    <a:pt x="0" y="823095"/>
                  </a:lnTo>
                  <a:close/>
                </a:path>
              </a:pathLst>
            </a:custGeom>
            <a:solidFill>
              <a:srgbClr val="002747"/>
            </a:solidFill>
          </p:spPr>
          <p:txBody>
            <a:bodyPr/>
            <a:lstStyle/>
            <a:p>
              <a:endParaRPr lang="en-US"/>
            </a:p>
          </p:txBody>
        </p:sp>
      </p:grpSp>
      <p:sp>
        <p:nvSpPr>
          <p:cNvPr id="5" name="TextBox 5"/>
          <p:cNvSpPr txBox="1"/>
          <p:nvPr/>
        </p:nvSpPr>
        <p:spPr>
          <a:xfrm>
            <a:off x="2130828" y="588645"/>
            <a:ext cx="15128472" cy="956310"/>
          </a:xfrm>
          <a:prstGeom prst="rect">
            <a:avLst/>
          </a:prstGeom>
        </p:spPr>
        <p:txBody>
          <a:bodyPr lIns="0" tIns="0" rIns="0" bIns="0" rtlCol="0" anchor="t">
            <a:spAutoFit/>
          </a:bodyPr>
          <a:lstStyle/>
          <a:p>
            <a:pPr algn="ctr">
              <a:lnSpc>
                <a:spcPts val="7480"/>
              </a:lnSpc>
            </a:pPr>
            <a:r>
              <a:rPr lang="en-US" sz="6800" spc="-285">
                <a:solidFill>
                  <a:srgbClr val="FFFFFF"/>
                </a:solidFill>
                <a:latin typeface="Muli Black Bold"/>
              </a:rPr>
              <a:t>Mentor Workplaces</a:t>
            </a:r>
          </a:p>
        </p:txBody>
      </p:sp>
      <p:sp>
        <p:nvSpPr>
          <p:cNvPr id="6" name="TextBox 6"/>
          <p:cNvSpPr txBox="1"/>
          <p:nvPr/>
        </p:nvSpPr>
        <p:spPr>
          <a:xfrm>
            <a:off x="12621949" y="4410516"/>
            <a:ext cx="5389826" cy="6206607"/>
          </a:xfrm>
          <a:prstGeom prst="rect">
            <a:avLst/>
          </a:prstGeom>
        </p:spPr>
        <p:txBody>
          <a:bodyPr lIns="0" tIns="0" rIns="0" bIns="0" rtlCol="0" anchor="t">
            <a:spAutoFit/>
          </a:bodyPr>
          <a:lstStyle/>
          <a:p>
            <a:pPr marL="604519" lvl="1" indent="-302260">
              <a:lnSpc>
                <a:spcPts val="3443"/>
              </a:lnSpc>
              <a:buFont typeface="Arial"/>
              <a:buChar char="•"/>
            </a:pPr>
            <a:r>
              <a:rPr lang="en-US" sz="2799" spc="-117">
                <a:solidFill>
                  <a:srgbClr val="002A5C"/>
                </a:solidFill>
                <a:latin typeface="Muli Regular Bold"/>
              </a:rPr>
              <a:t>University of Calgary</a:t>
            </a:r>
          </a:p>
          <a:p>
            <a:pPr marL="604519" lvl="1" indent="-302260">
              <a:lnSpc>
                <a:spcPts val="3443"/>
              </a:lnSpc>
              <a:buFont typeface="Arial"/>
              <a:buChar char="•"/>
            </a:pPr>
            <a:r>
              <a:rPr lang="en-US" sz="2799" spc="-117">
                <a:solidFill>
                  <a:srgbClr val="002A5C"/>
                </a:solidFill>
                <a:latin typeface="Muli Regular Bold"/>
              </a:rPr>
              <a:t>Ontario Health</a:t>
            </a:r>
          </a:p>
          <a:p>
            <a:pPr marL="604519" lvl="1" indent="-302260">
              <a:lnSpc>
                <a:spcPts val="3443"/>
              </a:lnSpc>
              <a:buFont typeface="Arial"/>
              <a:buChar char="•"/>
            </a:pPr>
            <a:r>
              <a:rPr lang="en-US" sz="2799" spc="-117">
                <a:solidFill>
                  <a:srgbClr val="002A5C"/>
                </a:solidFill>
                <a:latin typeface="Muli Regular Bold"/>
              </a:rPr>
              <a:t>Boston College</a:t>
            </a:r>
          </a:p>
          <a:p>
            <a:pPr marL="604519" lvl="1" indent="-302260">
              <a:lnSpc>
                <a:spcPts val="3443"/>
              </a:lnSpc>
              <a:buFont typeface="Arial"/>
              <a:buChar char="•"/>
            </a:pPr>
            <a:r>
              <a:rPr lang="en-US" sz="2799" spc="-117">
                <a:solidFill>
                  <a:srgbClr val="002A5C"/>
                </a:solidFill>
                <a:latin typeface="Muli Regular Bold"/>
              </a:rPr>
              <a:t>Harvard T.H Chan School of Public Health</a:t>
            </a:r>
          </a:p>
          <a:p>
            <a:pPr marL="604519" lvl="1" indent="-302260">
              <a:lnSpc>
                <a:spcPts val="3443"/>
              </a:lnSpc>
              <a:buFont typeface="Arial"/>
              <a:buChar char="•"/>
            </a:pPr>
            <a:r>
              <a:rPr lang="en-US" sz="2799" spc="-117">
                <a:solidFill>
                  <a:srgbClr val="002A5C"/>
                </a:solidFill>
                <a:latin typeface="Muli Regular Bold"/>
              </a:rPr>
              <a:t>Public Health Agency of Canada</a:t>
            </a:r>
          </a:p>
          <a:p>
            <a:pPr marL="604519" lvl="1" indent="-302260">
              <a:lnSpc>
                <a:spcPts val="3443"/>
              </a:lnSpc>
              <a:buFont typeface="Arial"/>
              <a:buChar char="•"/>
            </a:pPr>
            <a:r>
              <a:rPr lang="en-US" sz="2799" spc="-117">
                <a:solidFill>
                  <a:srgbClr val="002A5C"/>
                </a:solidFill>
                <a:latin typeface="Muli Regular Bold"/>
              </a:rPr>
              <a:t>University Health Network</a:t>
            </a:r>
          </a:p>
          <a:p>
            <a:pPr marL="604519" lvl="1" indent="-302260">
              <a:lnSpc>
                <a:spcPts val="3443"/>
              </a:lnSpc>
              <a:buFont typeface="Arial"/>
              <a:buChar char="•"/>
            </a:pPr>
            <a:r>
              <a:rPr lang="en-US" sz="2799" spc="-117">
                <a:solidFill>
                  <a:srgbClr val="002A5C"/>
                </a:solidFill>
                <a:latin typeface="Muli Regular Bold"/>
              </a:rPr>
              <a:t>Public Health Ontario</a:t>
            </a:r>
          </a:p>
          <a:p>
            <a:pPr marL="604519" lvl="1" indent="-302260">
              <a:lnSpc>
                <a:spcPts val="3443"/>
              </a:lnSpc>
              <a:buFont typeface="Arial"/>
              <a:buChar char="•"/>
            </a:pPr>
            <a:r>
              <a:rPr lang="en-US" sz="2799" spc="-117">
                <a:solidFill>
                  <a:srgbClr val="002A5C"/>
                </a:solidFill>
                <a:latin typeface="Muli Regular Bold"/>
              </a:rPr>
              <a:t>CAMH</a:t>
            </a:r>
          </a:p>
          <a:p>
            <a:pPr marL="604519" lvl="1" indent="-302260">
              <a:lnSpc>
                <a:spcPts val="3443"/>
              </a:lnSpc>
              <a:buFont typeface="Arial"/>
              <a:buChar char="•"/>
            </a:pPr>
            <a:r>
              <a:rPr lang="en-US" sz="2799" spc="-117">
                <a:solidFill>
                  <a:srgbClr val="002A5C"/>
                </a:solidFill>
                <a:latin typeface="Muli Regular Bold"/>
              </a:rPr>
              <a:t>Stanford University</a:t>
            </a:r>
          </a:p>
          <a:p>
            <a:pPr marL="604519" lvl="1" indent="-302260">
              <a:lnSpc>
                <a:spcPts val="3443"/>
              </a:lnSpc>
              <a:buFont typeface="Arial"/>
              <a:buChar char="•"/>
            </a:pPr>
            <a:r>
              <a:rPr lang="en-US" sz="2799" spc="-117">
                <a:solidFill>
                  <a:srgbClr val="002A5C"/>
                </a:solidFill>
                <a:latin typeface="Muli Regular Bold"/>
              </a:rPr>
              <a:t>Canadian Red Cross</a:t>
            </a:r>
          </a:p>
          <a:p>
            <a:pPr marL="604519" lvl="1" indent="-302260">
              <a:lnSpc>
                <a:spcPts val="3443"/>
              </a:lnSpc>
              <a:buFont typeface="Arial"/>
              <a:buChar char="•"/>
            </a:pPr>
            <a:r>
              <a:rPr lang="en-US" sz="2799" spc="-117">
                <a:solidFill>
                  <a:srgbClr val="002A5C"/>
                </a:solidFill>
                <a:latin typeface="Muli Regular Bold"/>
              </a:rPr>
              <a:t>&amp; more!</a:t>
            </a:r>
          </a:p>
          <a:p>
            <a:pPr algn="l">
              <a:lnSpc>
                <a:spcPts val="5090"/>
              </a:lnSpc>
            </a:pPr>
            <a:endParaRPr lang="en-US" sz="2799" spc="-117">
              <a:solidFill>
                <a:srgbClr val="002A5C"/>
              </a:solidFill>
              <a:latin typeface="Muli Regular Bold"/>
            </a:endParaRPr>
          </a:p>
        </p:txBody>
      </p:sp>
      <p:sp>
        <p:nvSpPr>
          <p:cNvPr id="7" name="TextBox 7"/>
          <p:cNvSpPr txBox="1"/>
          <p:nvPr/>
        </p:nvSpPr>
        <p:spPr>
          <a:xfrm>
            <a:off x="314325" y="3959275"/>
            <a:ext cx="6453854" cy="6657848"/>
          </a:xfrm>
          <a:prstGeom prst="rect">
            <a:avLst/>
          </a:prstGeom>
        </p:spPr>
        <p:txBody>
          <a:bodyPr lIns="0" tIns="0" rIns="0" bIns="0" rtlCol="0" anchor="t">
            <a:spAutoFit/>
          </a:bodyPr>
          <a:lstStyle/>
          <a:p>
            <a:pPr>
              <a:lnSpc>
                <a:spcPts val="3512"/>
              </a:lnSpc>
            </a:pPr>
            <a:endParaRPr/>
          </a:p>
          <a:p>
            <a:pPr marL="604519" lvl="1" indent="-302260">
              <a:lnSpc>
                <a:spcPts val="3443"/>
              </a:lnSpc>
              <a:buFont typeface="Arial"/>
              <a:buChar char="•"/>
            </a:pPr>
            <a:r>
              <a:rPr lang="en-US" sz="2799" spc="-117">
                <a:solidFill>
                  <a:srgbClr val="002A5C"/>
                </a:solidFill>
                <a:latin typeface="Muli Regular Bold"/>
              </a:rPr>
              <a:t>Health Canada</a:t>
            </a:r>
          </a:p>
          <a:p>
            <a:pPr marL="604519" lvl="1" indent="-302260">
              <a:lnSpc>
                <a:spcPts val="3443"/>
              </a:lnSpc>
              <a:buFont typeface="Arial"/>
              <a:buChar char="•"/>
            </a:pPr>
            <a:r>
              <a:rPr lang="en-US" sz="2799" spc="-117">
                <a:solidFill>
                  <a:srgbClr val="002A5C"/>
                </a:solidFill>
                <a:latin typeface="Muli Regular Bold"/>
              </a:rPr>
              <a:t>Dalhousie University</a:t>
            </a:r>
          </a:p>
          <a:p>
            <a:pPr marL="604519" lvl="1" indent="-302260">
              <a:lnSpc>
                <a:spcPts val="3443"/>
              </a:lnSpc>
              <a:buFont typeface="Arial"/>
              <a:buChar char="•"/>
            </a:pPr>
            <a:r>
              <a:rPr lang="en-US" sz="2799" spc="-117">
                <a:solidFill>
                  <a:srgbClr val="002A5C"/>
                </a:solidFill>
                <a:latin typeface="Muli Regular Bold"/>
              </a:rPr>
              <a:t>Toronto Public Health</a:t>
            </a:r>
          </a:p>
          <a:p>
            <a:pPr marL="604519" lvl="1" indent="-302260">
              <a:lnSpc>
                <a:spcPts val="3443"/>
              </a:lnSpc>
              <a:buFont typeface="Arial"/>
              <a:buChar char="•"/>
            </a:pPr>
            <a:r>
              <a:rPr lang="en-US" sz="2799" spc="-117">
                <a:solidFill>
                  <a:srgbClr val="002A5C"/>
                </a:solidFill>
                <a:latin typeface="Muli Regular Bold"/>
              </a:rPr>
              <a:t>AdvantAge Ontario</a:t>
            </a:r>
          </a:p>
          <a:p>
            <a:pPr marL="604519" lvl="1" indent="-302260">
              <a:lnSpc>
                <a:spcPts val="3443"/>
              </a:lnSpc>
              <a:buFont typeface="Arial"/>
              <a:buChar char="•"/>
            </a:pPr>
            <a:r>
              <a:rPr lang="en-US" sz="2799" spc="-117">
                <a:solidFill>
                  <a:srgbClr val="002A5C"/>
                </a:solidFill>
                <a:latin typeface="Muli Regular Bold"/>
              </a:rPr>
              <a:t>Canadian Partnership Against Cancer </a:t>
            </a:r>
          </a:p>
          <a:p>
            <a:pPr marL="604519" lvl="1" indent="-302260">
              <a:lnSpc>
                <a:spcPts val="3443"/>
              </a:lnSpc>
              <a:buFont typeface="Arial"/>
              <a:buChar char="•"/>
            </a:pPr>
            <a:r>
              <a:rPr lang="en-US" sz="2799" spc="-117">
                <a:solidFill>
                  <a:srgbClr val="002A5C"/>
                </a:solidFill>
                <a:latin typeface="Muli Regular Bold"/>
              </a:rPr>
              <a:t>North South University</a:t>
            </a:r>
          </a:p>
          <a:p>
            <a:pPr marL="604519" lvl="1" indent="-302260">
              <a:lnSpc>
                <a:spcPts val="3443"/>
              </a:lnSpc>
              <a:buFont typeface="Arial"/>
              <a:buChar char="•"/>
            </a:pPr>
            <a:r>
              <a:rPr lang="en-US" sz="2799" spc="-117">
                <a:solidFill>
                  <a:srgbClr val="002A5C"/>
                </a:solidFill>
                <a:latin typeface="Muli Regular Bold"/>
              </a:rPr>
              <a:t>University of Saskatchewan</a:t>
            </a:r>
          </a:p>
          <a:p>
            <a:pPr marL="604519" lvl="1" indent="-302260">
              <a:lnSpc>
                <a:spcPts val="3443"/>
              </a:lnSpc>
              <a:buFont typeface="Arial"/>
              <a:buChar char="•"/>
            </a:pPr>
            <a:r>
              <a:rPr lang="en-US" sz="2799" spc="-117">
                <a:solidFill>
                  <a:srgbClr val="002A5C"/>
                </a:solidFill>
                <a:latin typeface="Muli Regular Bold"/>
              </a:rPr>
              <a:t>Alberta Health</a:t>
            </a:r>
          </a:p>
          <a:p>
            <a:pPr marL="604519" lvl="1" indent="-302260">
              <a:lnSpc>
                <a:spcPts val="3443"/>
              </a:lnSpc>
              <a:buFont typeface="Arial"/>
              <a:buChar char="•"/>
            </a:pPr>
            <a:r>
              <a:rPr lang="en-US" sz="2799" spc="-117">
                <a:solidFill>
                  <a:srgbClr val="002A5C"/>
                </a:solidFill>
                <a:latin typeface="Muli Regular Bold"/>
              </a:rPr>
              <a:t>Children's Mental Health Ontario</a:t>
            </a:r>
          </a:p>
          <a:p>
            <a:pPr marL="604519" lvl="1" indent="-302260">
              <a:lnSpc>
                <a:spcPts val="3443"/>
              </a:lnSpc>
              <a:buFont typeface="Arial"/>
              <a:buChar char="•"/>
            </a:pPr>
            <a:r>
              <a:rPr lang="en-US" sz="2799" spc="-117">
                <a:solidFill>
                  <a:srgbClr val="002A5C"/>
                </a:solidFill>
                <a:latin typeface="Muli Regular Bold"/>
              </a:rPr>
              <a:t>Canadian Institute for Health Information</a:t>
            </a:r>
          </a:p>
          <a:p>
            <a:pPr marL="604519" lvl="1" indent="-302260">
              <a:lnSpc>
                <a:spcPts val="3443"/>
              </a:lnSpc>
              <a:buFont typeface="Arial"/>
              <a:buChar char="•"/>
            </a:pPr>
            <a:r>
              <a:rPr lang="en-US" sz="2799" spc="-117">
                <a:solidFill>
                  <a:srgbClr val="002A5C"/>
                </a:solidFill>
                <a:latin typeface="Muli Regular Bold"/>
              </a:rPr>
              <a:t>Canadian Foundation for Healthcare Improvement</a:t>
            </a:r>
          </a:p>
          <a:p>
            <a:pPr algn="l">
              <a:lnSpc>
                <a:spcPts val="4769"/>
              </a:lnSpc>
            </a:pPr>
            <a:endParaRPr lang="en-US" sz="2799" spc="-117">
              <a:solidFill>
                <a:srgbClr val="002A5C"/>
              </a:solidFill>
              <a:latin typeface="Muli Regular Bold"/>
            </a:endParaRPr>
          </a:p>
        </p:txBody>
      </p:sp>
      <p:sp>
        <p:nvSpPr>
          <p:cNvPr id="8" name="TextBox 8"/>
          <p:cNvSpPr txBox="1"/>
          <p:nvPr/>
        </p:nvSpPr>
        <p:spPr>
          <a:xfrm>
            <a:off x="6768179" y="4147145"/>
            <a:ext cx="5853770" cy="6469978"/>
          </a:xfrm>
          <a:prstGeom prst="rect">
            <a:avLst/>
          </a:prstGeom>
        </p:spPr>
        <p:txBody>
          <a:bodyPr lIns="0" tIns="0" rIns="0" bIns="0" rtlCol="0" anchor="t">
            <a:spAutoFit/>
          </a:bodyPr>
          <a:lstStyle/>
          <a:p>
            <a:pPr>
              <a:lnSpc>
                <a:spcPts val="3556"/>
              </a:lnSpc>
            </a:pPr>
            <a:endParaRPr/>
          </a:p>
          <a:p>
            <a:pPr marL="604519" lvl="1" indent="-302260">
              <a:lnSpc>
                <a:spcPts val="3443"/>
              </a:lnSpc>
              <a:buFont typeface="Arial"/>
              <a:buChar char="•"/>
            </a:pPr>
            <a:r>
              <a:rPr lang="en-US" sz="2799" spc="-117">
                <a:solidFill>
                  <a:srgbClr val="002A5C"/>
                </a:solidFill>
                <a:latin typeface="Muli Regular Bold"/>
              </a:rPr>
              <a:t>Ontario Ministry of Health</a:t>
            </a:r>
          </a:p>
          <a:p>
            <a:pPr marL="604519" lvl="1" indent="-302260">
              <a:lnSpc>
                <a:spcPts val="3443"/>
              </a:lnSpc>
              <a:buFont typeface="Arial"/>
              <a:buChar char="•"/>
            </a:pPr>
            <a:r>
              <a:rPr lang="en-US" sz="2799" spc="-117">
                <a:solidFill>
                  <a:srgbClr val="002A5C"/>
                </a:solidFill>
                <a:latin typeface="Muli Regular Bold"/>
              </a:rPr>
              <a:t>Bayshore Healthcare</a:t>
            </a:r>
          </a:p>
          <a:p>
            <a:pPr marL="604519" lvl="1" indent="-302260">
              <a:lnSpc>
                <a:spcPts val="3443"/>
              </a:lnSpc>
              <a:buFont typeface="Arial"/>
              <a:buChar char="•"/>
            </a:pPr>
            <a:r>
              <a:rPr lang="en-US" sz="2799" spc="-117">
                <a:solidFill>
                  <a:srgbClr val="002A5C"/>
                </a:solidFill>
                <a:latin typeface="Muli Regular Bold"/>
              </a:rPr>
              <a:t>Canadian Institute of Health Research</a:t>
            </a:r>
          </a:p>
          <a:p>
            <a:pPr marL="604519" lvl="1" indent="-302260">
              <a:lnSpc>
                <a:spcPts val="3443"/>
              </a:lnSpc>
              <a:buFont typeface="Arial"/>
              <a:buChar char="•"/>
            </a:pPr>
            <a:r>
              <a:rPr lang="en-US" sz="2799" spc="-117">
                <a:solidFill>
                  <a:srgbClr val="002A5C"/>
                </a:solidFill>
                <a:latin typeface="Muli Regular Bold"/>
              </a:rPr>
              <a:t>Ontario Medical Association</a:t>
            </a:r>
          </a:p>
          <a:p>
            <a:pPr marL="604519" lvl="1" indent="-302260">
              <a:lnSpc>
                <a:spcPts val="3443"/>
              </a:lnSpc>
              <a:buFont typeface="Arial"/>
              <a:buChar char="•"/>
            </a:pPr>
            <a:r>
              <a:rPr lang="en-US" sz="2799" spc="-117">
                <a:solidFill>
                  <a:srgbClr val="002A5C"/>
                </a:solidFill>
                <a:latin typeface="Muli Regular Bold"/>
              </a:rPr>
              <a:t>Holland Bloorview Rehabilitation Hospital</a:t>
            </a:r>
          </a:p>
          <a:p>
            <a:pPr marL="604519" lvl="1" indent="-302260">
              <a:lnSpc>
                <a:spcPts val="3443"/>
              </a:lnSpc>
              <a:buFont typeface="Arial"/>
              <a:buChar char="•"/>
            </a:pPr>
            <a:r>
              <a:rPr lang="en-US" sz="2799" spc="-117">
                <a:solidFill>
                  <a:srgbClr val="002A5C"/>
                </a:solidFill>
                <a:latin typeface="Muli Regular Bold"/>
              </a:rPr>
              <a:t>Yale School of Public Health</a:t>
            </a:r>
          </a:p>
          <a:p>
            <a:pPr marL="604519" lvl="1" indent="-302260">
              <a:lnSpc>
                <a:spcPts val="3443"/>
              </a:lnSpc>
              <a:buFont typeface="Arial"/>
              <a:buChar char="•"/>
            </a:pPr>
            <a:r>
              <a:rPr lang="en-US" sz="2799" spc="-117">
                <a:solidFill>
                  <a:srgbClr val="002A5C"/>
                </a:solidFill>
                <a:latin typeface="Muli Regular Bold"/>
              </a:rPr>
              <a:t>Pennsylvania State University</a:t>
            </a:r>
          </a:p>
          <a:p>
            <a:pPr marL="604519" lvl="1" indent="-302260">
              <a:lnSpc>
                <a:spcPts val="3443"/>
              </a:lnSpc>
              <a:buFont typeface="Arial"/>
              <a:buChar char="•"/>
            </a:pPr>
            <a:r>
              <a:rPr lang="en-US" sz="2799" spc="-117">
                <a:solidFill>
                  <a:srgbClr val="002A5C"/>
                </a:solidFill>
                <a:latin typeface="Muli Regular Bold"/>
              </a:rPr>
              <a:t>Public Services Health &amp; Safety Association</a:t>
            </a:r>
          </a:p>
          <a:p>
            <a:pPr>
              <a:lnSpc>
                <a:spcPts val="5077"/>
              </a:lnSpc>
            </a:pPr>
            <a:endParaRPr lang="en-US" sz="2799" spc="-117">
              <a:solidFill>
                <a:srgbClr val="002A5C"/>
              </a:solidFill>
              <a:latin typeface="Muli Regular Bold"/>
            </a:endParaRPr>
          </a:p>
          <a:p>
            <a:pPr algn="l">
              <a:lnSpc>
                <a:spcPts val="5077"/>
              </a:lnSpc>
            </a:pPr>
            <a:endParaRPr lang="en-US" sz="2799" spc="-117">
              <a:solidFill>
                <a:srgbClr val="002A5C"/>
              </a:solidFill>
              <a:latin typeface="Muli Regular Bold"/>
            </a:endParaRPr>
          </a:p>
        </p:txBody>
      </p:sp>
      <p:sp>
        <p:nvSpPr>
          <p:cNvPr id="9" name="TextBox 9"/>
          <p:cNvSpPr txBox="1"/>
          <p:nvPr/>
        </p:nvSpPr>
        <p:spPr>
          <a:xfrm>
            <a:off x="619125" y="2312259"/>
            <a:ext cx="17392650" cy="2436495"/>
          </a:xfrm>
          <a:prstGeom prst="rect">
            <a:avLst/>
          </a:prstGeom>
        </p:spPr>
        <p:txBody>
          <a:bodyPr lIns="0" tIns="0" rIns="0" bIns="0" rtlCol="0" anchor="t">
            <a:spAutoFit/>
          </a:bodyPr>
          <a:lstStyle/>
          <a:p>
            <a:pPr algn="ctr">
              <a:lnSpc>
                <a:spcPts val="3960"/>
              </a:lnSpc>
            </a:pPr>
            <a:r>
              <a:rPr lang="en-US" sz="3600" spc="-151">
                <a:solidFill>
                  <a:srgbClr val="002A5C"/>
                </a:solidFill>
                <a:latin typeface="Muli Bold Bold"/>
              </a:rPr>
              <a:t>Mentors work across several sectors, including Government and Non-Profit, Academia &amp; Research, and Private Sector &amp; Innovation</a:t>
            </a:r>
          </a:p>
          <a:p>
            <a:pPr algn="ctr">
              <a:lnSpc>
                <a:spcPts val="3960"/>
              </a:lnSpc>
            </a:pPr>
            <a:endParaRPr lang="en-US" sz="3600" spc="-151">
              <a:solidFill>
                <a:srgbClr val="002A5C"/>
              </a:solidFill>
              <a:latin typeface="Muli Bold Bold"/>
            </a:endParaRPr>
          </a:p>
          <a:p>
            <a:pPr algn="ctr">
              <a:lnSpc>
                <a:spcPts val="3630"/>
              </a:lnSpc>
            </a:pPr>
            <a:r>
              <a:rPr lang="en-US" sz="3300" spc="-138">
                <a:solidFill>
                  <a:srgbClr val="002A5C"/>
                </a:solidFill>
                <a:latin typeface="Muli Regular Bold"/>
              </a:rPr>
              <a:t>For example, previous mentors have worked at:</a:t>
            </a:r>
          </a:p>
          <a:p>
            <a:pPr algn="ctr">
              <a:lnSpc>
                <a:spcPts val="3960"/>
              </a:lnSpc>
              <a:spcBef>
                <a:spcPct val="0"/>
              </a:spcBef>
            </a:pPr>
            <a:endParaRPr lang="en-US" sz="3300" spc="-138">
              <a:solidFill>
                <a:srgbClr val="002A5C"/>
              </a:solidFill>
              <a:latin typeface="Muli Regular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4641" y="7512217"/>
            <a:ext cx="20167934" cy="5080334"/>
            <a:chOff x="0" y="0"/>
            <a:chExt cx="6822239" cy="1718533"/>
          </a:xfrm>
        </p:grpSpPr>
        <p:sp>
          <p:nvSpPr>
            <p:cNvPr id="3" name="Freeform 3"/>
            <p:cNvSpPr/>
            <p:nvPr/>
          </p:nvSpPr>
          <p:spPr>
            <a:xfrm>
              <a:off x="0" y="0"/>
              <a:ext cx="6822239" cy="1718533"/>
            </a:xfrm>
            <a:custGeom>
              <a:avLst/>
              <a:gdLst/>
              <a:ahLst/>
              <a:cxnLst/>
              <a:rect l="l" t="t" r="r" b="b"/>
              <a:pathLst>
                <a:path w="6822239" h="1718533">
                  <a:moveTo>
                    <a:pt x="0" y="0"/>
                  </a:moveTo>
                  <a:lnTo>
                    <a:pt x="6822239" y="0"/>
                  </a:lnTo>
                  <a:lnTo>
                    <a:pt x="6822239" y="1718533"/>
                  </a:lnTo>
                  <a:lnTo>
                    <a:pt x="0" y="1718533"/>
                  </a:lnTo>
                  <a:close/>
                </a:path>
              </a:pathLst>
            </a:custGeom>
            <a:solidFill>
              <a:srgbClr val="002747"/>
            </a:solidFill>
          </p:spPr>
          <p:txBody>
            <a:bodyPr/>
            <a:lstStyle/>
            <a:p>
              <a:endParaRPr lang="en-US"/>
            </a:p>
          </p:txBody>
        </p:sp>
      </p:grpSp>
      <p:sp>
        <p:nvSpPr>
          <p:cNvPr id="4" name="Freeform 4"/>
          <p:cNvSpPr/>
          <p:nvPr/>
        </p:nvSpPr>
        <p:spPr>
          <a:xfrm>
            <a:off x="-1135294" y="-717383"/>
            <a:ext cx="19682289" cy="8229600"/>
          </a:xfrm>
          <a:custGeom>
            <a:avLst/>
            <a:gdLst/>
            <a:ahLst/>
            <a:cxnLst/>
            <a:rect l="l" t="t" r="r" b="b"/>
            <a:pathLst>
              <a:path w="19682289" h="8229600">
                <a:moveTo>
                  <a:pt x="0" y="0"/>
                </a:moveTo>
                <a:lnTo>
                  <a:pt x="19682288" y="0"/>
                </a:lnTo>
                <a:lnTo>
                  <a:pt x="19682288" y="8229600"/>
                </a:lnTo>
                <a:lnTo>
                  <a:pt x="0" y="8229600"/>
                </a:lnTo>
                <a:lnTo>
                  <a:pt x="0" y="0"/>
                </a:lnTo>
                <a:close/>
              </a:path>
            </a:pathLst>
          </a:custGeom>
          <a:blipFill>
            <a:blip r:embed="rId3">
              <a:alphaModFix amt="8999"/>
            </a:blip>
            <a:stretch>
              <a:fillRect t="-29821" b="-29821"/>
            </a:stretch>
          </a:blipFill>
        </p:spPr>
        <p:txBody>
          <a:bodyPr/>
          <a:lstStyle/>
          <a:p>
            <a:endParaRPr lang="en-US"/>
          </a:p>
        </p:txBody>
      </p:sp>
      <p:sp>
        <p:nvSpPr>
          <p:cNvPr id="5" name="TextBox 5"/>
          <p:cNvSpPr txBox="1"/>
          <p:nvPr/>
        </p:nvSpPr>
        <p:spPr>
          <a:xfrm>
            <a:off x="425854" y="1709989"/>
            <a:ext cx="17436291" cy="9988504"/>
          </a:xfrm>
          <a:prstGeom prst="rect">
            <a:avLst/>
          </a:prstGeom>
        </p:spPr>
        <p:txBody>
          <a:bodyPr lIns="0" tIns="0" rIns="0" bIns="0" rtlCol="0" anchor="t">
            <a:spAutoFit/>
          </a:bodyPr>
          <a:lstStyle/>
          <a:p>
            <a:pPr>
              <a:lnSpc>
                <a:spcPts val="4428"/>
              </a:lnSpc>
            </a:pPr>
            <a:endParaRPr dirty="0"/>
          </a:p>
          <a:p>
            <a:pPr>
              <a:lnSpc>
                <a:spcPts val="1800"/>
              </a:lnSpc>
            </a:pPr>
            <a:endParaRPr dirty="0"/>
          </a:p>
          <a:p>
            <a:pPr marL="842008" lvl="1" indent="-421004">
              <a:lnSpc>
                <a:spcPts val="4796"/>
              </a:lnSpc>
              <a:buFont typeface="Arial"/>
              <a:buChar char="•"/>
            </a:pPr>
            <a:r>
              <a:rPr lang="en-US" sz="3899" spc="-163" dirty="0">
                <a:solidFill>
                  <a:srgbClr val="002A5C"/>
                </a:solidFill>
                <a:latin typeface="Muli Regular Bold"/>
              </a:rPr>
              <a:t>Different time-zones were rarely an obstacle for mentor-mentee pairs</a:t>
            </a:r>
          </a:p>
          <a:p>
            <a:pPr>
              <a:lnSpc>
                <a:spcPts val="4796"/>
              </a:lnSpc>
            </a:pPr>
            <a:endParaRPr lang="en-US" sz="3899" spc="-163" dirty="0">
              <a:solidFill>
                <a:srgbClr val="002A5C"/>
              </a:solidFill>
              <a:latin typeface="Muli Regular Bold"/>
            </a:endParaRPr>
          </a:p>
          <a:p>
            <a:pPr marL="842008" lvl="1" indent="-421004">
              <a:lnSpc>
                <a:spcPts val="4796"/>
              </a:lnSpc>
              <a:buFont typeface="Arial"/>
              <a:buChar char="•"/>
            </a:pPr>
            <a:r>
              <a:rPr lang="en-US" sz="3899" spc="-163" dirty="0">
                <a:solidFill>
                  <a:srgbClr val="002A5C"/>
                </a:solidFill>
                <a:latin typeface="Muli Regular Bold"/>
              </a:rPr>
              <a:t>Despite the demands of the pandemic and working from home, mentors and mentees still made time for one another</a:t>
            </a:r>
          </a:p>
          <a:p>
            <a:pPr>
              <a:lnSpc>
                <a:spcPts val="4796"/>
              </a:lnSpc>
            </a:pPr>
            <a:endParaRPr lang="en-US" sz="3899" spc="-163" dirty="0">
              <a:solidFill>
                <a:srgbClr val="002A5C"/>
              </a:solidFill>
              <a:latin typeface="Muli Regular Bold"/>
            </a:endParaRPr>
          </a:p>
          <a:p>
            <a:pPr marL="842008" lvl="1" indent="-421004">
              <a:lnSpc>
                <a:spcPts val="4796"/>
              </a:lnSpc>
              <a:buFont typeface="Arial"/>
              <a:buChar char="•"/>
            </a:pPr>
            <a:r>
              <a:rPr lang="en-US" sz="3899" spc="-163" dirty="0">
                <a:solidFill>
                  <a:srgbClr val="002A5C"/>
                </a:solidFill>
                <a:latin typeface="Muli Regular Bold"/>
              </a:rPr>
              <a:t>Some examples of the ways in which mentors supported mentees in the program were:</a:t>
            </a:r>
          </a:p>
          <a:p>
            <a:pPr>
              <a:lnSpc>
                <a:spcPts val="4428"/>
              </a:lnSpc>
            </a:pPr>
            <a:endParaRPr lang="en-US" sz="3899" spc="-163" dirty="0">
              <a:solidFill>
                <a:srgbClr val="002A5C"/>
              </a:solidFill>
              <a:latin typeface="Muli Regular Bold"/>
            </a:endParaRPr>
          </a:p>
          <a:p>
            <a:pPr>
              <a:lnSpc>
                <a:spcPts val="4059"/>
              </a:lnSpc>
            </a:pPr>
            <a:endParaRPr lang="en-US" sz="3899" spc="-163" dirty="0">
              <a:solidFill>
                <a:srgbClr val="002A5C"/>
              </a:solidFill>
              <a:latin typeface="Muli Regular Bold"/>
            </a:endParaRPr>
          </a:p>
          <a:p>
            <a:pPr marL="712472" lvl="1" indent="-356236">
              <a:lnSpc>
                <a:spcPts val="4059"/>
              </a:lnSpc>
              <a:buFont typeface="Arial"/>
              <a:buChar char="•"/>
            </a:pPr>
            <a:r>
              <a:rPr lang="en-US" sz="3300" spc="-138" dirty="0">
                <a:solidFill>
                  <a:srgbClr val="FFFFFF"/>
                </a:solidFill>
                <a:latin typeface="Muli Regular Bold"/>
              </a:rPr>
              <a:t>Connecting mentees to research opportunities</a:t>
            </a:r>
          </a:p>
          <a:p>
            <a:pPr marL="712472" lvl="1" indent="-356236">
              <a:lnSpc>
                <a:spcPts val="4059"/>
              </a:lnSpc>
              <a:buFont typeface="Arial"/>
              <a:buChar char="•"/>
            </a:pPr>
            <a:r>
              <a:rPr lang="en-US" sz="3300" spc="-138" dirty="0">
                <a:solidFill>
                  <a:srgbClr val="FFFFFF"/>
                </a:solidFill>
                <a:latin typeface="Muli Regular Bold"/>
              </a:rPr>
              <a:t>Connecting mentees to their professional network</a:t>
            </a:r>
          </a:p>
          <a:p>
            <a:pPr marL="712472" lvl="1" indent="-356236">
              <a:lnSpc>
                <a:spcPts val="4059"/>
              </a:lnSpc>
              <a:buFont typeface="Arial"/>
              <a:buChar char="•"/>
            </a:pPr>
            <a:r>
              <a:rPr lang="en-US" sz="3300" spc="-138" dirty="0">
                <a:solidFill>
                  <a:srgbClr val="FFFFFF"/>
                </a:solidFill>
                <a:latin typeface="Muli Regular Bold"/>
              </a:rPr>
              <a:t>Reviewing mentees' cover letter and resumes</a:t>
            </a:r>
          </a:p>
          <a:p>
            <a:pPr>
              <a:lnSpc>
                <a:spcPts val="4428"/>
              </a:lnSpc>
            </a:pPr>
            <a:endParaRPr lang="en-US" sz="3300" spc="-138" dirty="0">
              <a:solidFill>
                <a:srgbClr val="FFFFFF"/>
              </a:solidFill>
              <a:latin typeface="Muli Regular Bold"/>
            </a:endParaRPr>
          </a:p>
          <a:p>
            <a:pPr algn="ctr">
              <a:lnSpc>
                <a:spcPts val="4428"/>
              </a:lnSpc>
            </a:pPr>
            <a:endParaRPr lang="en-US" sz="3300" spc="-138" dirty="0">
              <a:solidFill>
                <a:srgbClr val="FFFFFF"/>
              </a:solidFill>
              <a:latin typeface="Muli Regular Bold"/>
            </a:endParaRPr>
          </a:p>
          <a:p>
            <a:pPr algn="ctr">
              <a:lnSpc>
                <a:spcPts val="4428"/>
              </a:lnSpc>
            </a:pPr>
            <a:endParaRPr lang="en-US" sz="3300" spc="-138" dirty="0">
              <a:solidFill>
                <a:srgbClr val="FFFFFF"/>
              </a:solidFill>
              <a:latin typeface="Muli Regular Bold"/>
            </a:endParaRPr>
          </a:p>
          <a:p>
            <a:pPr algn="l">
              <a:lnSpc>
                <a:spcPts val="4428"/>
              </a:lnSpc>
            </a:pPr>
            <a:endParaRPr lang="en-US" sz="3300" spc="-138" dirty="0">
              <a:solidFill>
                <a:srgbClr val="FFFFFF"/>
              </a:solidFill>
              <a:latin typeface="Muli Regular Bold"/>
            </a:endParaRPr>
          </a:p>
        </p:txBody>
      </p:sp>
      <p:sp>
        <p:nvSpPr>
          <p:cNvPr id="6" name="TextBox 6"/>
          <p:cNvSpPr txBox="1"/>
          <p:nvPr/>
        </p:nvSpPr>
        <p:spPr>
          <a:xfrm>
            <a:off x="815023" y="764540"/>
            <a:ext cx="16149180" cy="961299"/>
          </a:xfrm>
          <a:prstGeom prst="rect">
            <a:avLst/>
          </a:prstGeom>
        </p:spPr>
        <p:txBody>
          <a:bodyPr lIns="0" tIns="0" rIns="0" bIns="0" rtlCol="0" anchor="t">
            <a:spAutoFit/>
          </a:bodyPr>
          <a:lstStyle/>
          <a:p>
            <a:pPr>
              <a:lnSpc>
                <a:spcPts val="7479"/>
              </a:lnSpc>
            </a:pPr>
            <a:r>
              <a:rPr lang="en-US" sz="6799" spc="-285" dirty="0">
                <a:solidFill>
                  <a:srgbClr val="002A5C"/>
                </a:solidFill>
                <a:latin typeface="Muli Black Bold"/>
              </a:rPr>
              <a:t>The 2024 Virtual Mentorship Experience</a:t>
            </a:r>
          </a:p>
        </p:txBody>
      </p:sp>
      <p:sp>
        <p:nvSpPr>
          <p:cNvPr id="7" name="TextBox 7"/>
          <p:cNvSpPr txBox="1"/>
          <p:nvPr/>
        </p:nvSpPr>
        <p:spPr>
          <a:xfrm>
            <a:off x="10487526" y="7188367"/>
            <a:ext cx="8392993" cy="2310130"/>
          </a:xfrm>
          <a:prstGeom prst="rect">
            <a:avLst/>
          </a:prstGeom>
        </p:spPr>
        <p:txBody>
          <a:bodyPr lIns="0" tIns="0" rIns="0" bIns="0" rtlCol="0" anchor="t">
            <a:spAutoFit/>
          </a:bodyPr>
          <a:lstStyle/>
          <a:p>
            <a:pPr>
              <a:lnSpc>
                <a:spcPts val="4620"/>
              </a:lnSpc>
            </a:pPr>
            <a:endParaRPr/>
          </a:p>
          <a:p>
            <a:pPr marL="712470" lvl="1" indent="-356235">
              <a:lnSpc>
                <a:spcPts val="4620"/>
              </a:lnSpc>
              <a:buFont typeface="Arial"/>
              <a:buChar char="•"/>
            </a:pPr>
            <a:r>
              <a:rPr lang="en-US" sz="3300" spc="-138">
                <a:solidFill>
                  <a:srgbClr val="FFFFFF"/>
                </a:solidFill>
                <a:latin typeface="Muli Regular Bold"/>
              </a:rPr>
              <a:t>Providing mentees with support throughout the practicum process</a:t>
            </a:r>
          </a:p>
          <a:p>
            <a:pPr marL="712470" lvl="1" indent="-356235">
              <a:lnSpc>
                <a:spcPts val="4620"/>
              </a:lnSpc>
              <a:buFont typeface="Arial"/>
              <a:buChar char="•"/>
            </a:pPr>
            <a:r>
              <a:rPr lang="en-US" sz="3300" spc="-138">
                <a:solidFill>
                  <a:srgbClr val="FFFFFF"/>
                </a:solidFill>
                <a:latin typeface="Muli Regular Bold"/>
              </a:rPr>
              <a:t>....and so much more!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95698" y="-1464380"/>
            <a:ext cx="9398440" cy="12161456"/>
          </a:xfrm>
          <a:custGeom>
            <a:avLst/>
            <a:gdLst/>
            <a:ahLst/>
            <a:cxnLst/>
            <a:rect l="l" t="t" r="r" b="b"/>
            <a:pathLst>
              <a:path w="9398440" h="12161456">
                <a:moveTo>
                  <a:pt x="0" y="0"/>
                </a:moveTo>
                <a:lnTo>
                  <a:pt x="9398441" y="0"/>
                </a:lnTo>
                <a:lnTo>
                  <a:pt x="9398441" y="12161456"/>
                </a:lnTo>
                <a:lnTo>
                  <a:pt x="0" y="12161456"/>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3221956" y="0"/>
            <a:ext cx="13169565" cy="10697076"/>
            <a:chOff x="0" y="0"/>
            <a:chExt cx="4454890" cy="3618517"/>
          </a:xfrm>
        </p:grpSpPr>
        <p:sp>
          <p:nvSpPr>
            <p:cNvPr id="4" name="Freeform 4"/>
            <p:cNvSpPr/>
            <p:nvPr/>
          </p:nvSpPr>
          <p:spPr>
            <a:xfrm>
              <a:off x="0" y="0"/>
              <a:ext cx="4454890" cy="3618517"/>
            </a:xfrm>
            <a:custGeom>
              <a:avLst/>
              <a:gdLst/>
              <a:ahLst/>
              <a:cxnLst/>
              <a:rect l="l" t="t" r="r" b="b"/>
              <a:pathLst>
                <a:path w="4454890" h="3618517">
                  <a:moveTo>
                    <a:pt x="0" y="0"/>
                  </a:moveTo>
                  <a:lnTo>
                    <a:pt x="4454890" y="0"/>
                  </a:lnTo>
                  <a:lnTo>
                    <a:pt x="4454890" y="3618517"/>
                  </a:lnTo>
                  <a:lnTo>
                    <a:pt x="0" y="3618517"/>
                  </a:lnTo>
                  <a:close/>
                </a:path>
              </a:pathLst>
            </a:custGeom>
            <a:solidFill>
              <a:srgbClr val="002747"/>
            </a:solidFill>
          </p:spPr>
          <p:txBody>
            <a:bodyPr/>
            <a:lstStyle/>
            <a:p>
              <a:endParaRPr lang="en-US"/>
            </a:p>
          </p:txBody>
        </p:sp>
      </p:grpSp>
      <p:sp>
        <p:nvSpPr>
          <p:cNvPr id="5" name="TextBox 5"/>
          <p:cNvSpPr txBox="1"/>
          <p:nvPr/>
        </p:nvSpPr>
        <p:spPr>
          <a:xfrm>
            <a:off x="843477" y="6310503"/>
            <a:ext cx="7890240" cy="2979470"/>
          </a:xfrm>
          <a:prstGeom prst="rect">
            <a:avLst/>
          </a:prstGeom>
        </p:spPr>
        <p:txBody>
          <a:bodyPr lIns="0" tIns="0" rIns="0" bIns="0" rtlCol="0" anchor="t">
            <a:spAutoFit/>
          </a:bodyPr>
          <a:lstStyle/>
          <a:p>
            <a:pPr algn="ctr">
              <a:lnSpc>
                <a:spcPts val="4673"/>
              </a:lnSpc>
              <a:spcBef>
                <a:spcPct val="0"/>
              </a:spcBef>
            </a:pPr>
            <a:r>
              <a:rPr lang="en-US" sz="3799" spc="-159" dirty="0">
                <a:solidFill>
                  <a:srgbClr val="FFFFFF"/>
                </a:solidFill>
                <a:latin typeface="Muli Bold Bold"/>
              </a:rPr>
              <a:t>"My mentor advised me on how to prepare poster presentation for a conference and shared how effectively they had interacted with professors"</a:t>
            </a:r>
          </a:p>
        </p:txBody>
      </p:sp>
      <p:sp>
        <p:nvSpPr>
          <p:cNvPr id="6" name="TextBox 6"/>
          <p:cNvSpPr txBox="1"/>
          <p:nvPr/>
        </p:nvSpPr>
        <p:spPr>
          <a:xfrm>
            <a:off x="0" y="1085850"/>
            <a:ext cx="10207903" cy="887036"/>
          </a:xfrm>
          <a:prstGeom prst="rect">
            <a:avLst/>
          </a:prstGeom>
        </p:spPr>
        <p:txBody>
          <a:bodyPr lIns="0" tIns="0" rIns="0" bIns="0" rtlCol="0" anchor="t">
            <a:spAutoFit/>
          </a:bodyPr>
          <a:lstStyle/>
          <a:p>
            <a:pPr algn="ctr">
              <a:lnSpc>
                <a:spcPts val="6840"/>
              </a:lnSpc>
            </a:pPr>
            <a:r>
              <a:rPr lang="en-US" sz="6218" spc="-261">
                <a:solidFill>
                  <a:srgbClr val="FFFFFF"/>
                </a:solidFill>
                <a:latin typeface="Muli Black Bold"/>
              </a:rPr>
              <a:t>The Mentee Experience</a:t>
            </a:r>
          </a:p>
        </p:txBody>
      </p:sp>
      <p:sp>
        <p:nvSpPr>
          <p:cNvPr id="7" name="TextBox 7"/>
          <p:cNvSpPr txBox="1"/>
          <p:nvPr/>
        </p:nvSpPr>
        <p:spPr>
          <a:xfrm>
            <a:off x="433194" y="2613025"/>
            <a:ext cx="8710806" cy="2947797"/>
          </a:xfrm>
          <a:prstGeom prst="rect">
            <a:avLst/>
          </a:prstGeom>
        </p:spPr>
        <p:txBody>
          <a:bodyPr lIns="0" tIns="0" rIns="0" bIns="0" rtlCol="0" anchor="t">
            <a:spAutoFit/>
          </a:bodyPr>
          <a:lstStyle/>
          <a:p>
            <a:pPr algn="ctr">
              <a:lnSpc>
                <a:spcPts val="4674"/>
              </a:lnSpc>
              <a:spcBef>
                <a:spcPct val="0"/>
              </a:spcBef>
            </a:pPr>
            <a:r>
              <a:rPr lang="en-US" sz="3800" spc="-159">
                <a:solidFill>
                  <a:srgbClr val="FFFFFF"/>
                </a:solidFill>
                <a:latin typeface="Muli Bold Bold"/>
              </a:rPr>
              <a:t>"My mentor carefully reviewed my resume and cover letter. While reviewing my resume, they offered me a great opportunity to work in practice as a volunteer at their current workplace"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7300" y="2391276"/>
            <a:ext cx="20322600" cy="15385128"/>
          </a:xfrm>
          <a:custGeom>
            <a:avLst/>
            <a:gdLst/>
            <a:ahLst/>
            <a:cxnLst/>
            <a:rect l="l" t="t" r="r" b="b"/>
            <a:pathLst>
              <a:path w="20322600" h="15385128">
                <a:moveTo>
                  <a:pt x="0" y="0"/>
                </a:moveTo>
                <a:lnTo>
                  <a:pt x="20322600" y="0"/>
                </a:lnTo>
                <a:lnTo>
                  <a:pt x="20322600" y="15385129"/>
                </a:lnTo>
                <a:lnTo>
                  <a:pt x="0" y="15385129"/>
                </a:lnTo>
                <a:lnTo>
                  <a:pt x="0" y="0"/>
                </a:lnTo>
                <a:close/>
              </a:path>
            </a:pathLst>
          </a:custGeom>
          <a:blipFill>
            <a:blip r:embed="rId3">
              <a:alphaModFix amt="10999"/>
            </a:blip>
            <a:stretch>
              <a:fillRect t="-70925"/>
            </a:stretch>
          </a:blipFill>
        </p:spPr>
        <p:txBody>
          <a:bodyPr/>
          <a:lstStyle/>
          <a:p>
            <a:endParaRPr lang="en-US"/>
          </a:p>
        </p:txBody>
      </p:sp>
      <p:grpSp>
        <p:nvGrpSpPr>
          <p:cNvPr id="3" name="Group 3"/>
          <p:cNvGrpSpPr/>
          <p:nvPr/>
        </p:nvGrpSpPr>
        <p:grpSpPr>
          <a:xfrm>
            <a:off x="-3221956" y="0"/>
            <a:ext cx="22008765" cy="2391276"/>
            <a:chOff x="0" y="0"/>
            <a:chExt cx="7444940" cy="808901"/>
          </a:xfrm>
        </p:grpSpPr>
        <p:sp>
          <p:nvSpPr>
            <p:cNvPr id="4" name="Freeform 4"/>
            <p:cNvSpPr/>
            <p:nvPr/>
          </p:nvSpPr>
          <p:spPr>
            <a:xfrm>
              <a:off x="0" y="0"/>
              <a:ext cx="7444940" cy="808901"/>
            </a:xfrm>
            <a:custGeom>
              <a:avLst/>
              <a:gdLst/>
              <a:ahLst/>
              <a:cxnLst/>
              <a:rect l="l" t="t" r="r" b="b"/>
              <a:pathLst>
                <a:path w="7444940" h="808901">
                  <a:moveTo>
                    <a:pt x="0" y="0"/>
                  </a:moveTo>
                  <a:lnTo>
                    <a:pt x="7444940" y="0"/>
                  </a:lnTo>
                  <a:lnTo>
                    <a:pt x="7444940" y="808901"/>
                  </a:lnTo>
                  <a:lnTo>
                    <a:pt x="0" y="808901"/>
                  </a:lnTo>
                  <a:close/>
                </a:path>
              </a:pathLst>
            </a:custGeom>
            <a:solidFill>
              <a:srgbClr val="002747"/>
            </a:solidFill>
          </p:spPr>
          <p:txBody>
            <a:bodyPr/>
            <a:lstStyle/>
            <a:p>
              <a:endParaRPr lang="en-US"/>
            </a:p>
          </p:txBody>
        </p:sp>
      </p:grpSp>
      <p:sp>
        <p:nvSpPr>
          <p:cNvPr id="5" name="TextBox 5"/>
          <p:cNvSpPr txBox="1"/>
          <p:nvPr/>
        </p:nvSpPr>
        <p:spPr>
          <a:xfrm>
            <a:off x="2998961" y="588645"/>
            <a:ext cx="13204477" cy="956310"/>
          </a:xfrm>
          <a:prstGeom prst="rect">
            <a:avLst/>
          </a:prstGeom>
        </p:spPr>
        <p:txBody>
          <a:bodyPr lIns="0" tIns="0" rIns="0" bIns="0" rtlCol="0" anchor="t">
            <a:spAutoFit/>
          </a:bodyPr>
          <a:lstStyle/>
          <a:p>
            <a:pPr algn="ctr">
              <a:lnSpc>
                <a:spcPts val="7480"/>
              </a:lnSpc>
            </a:pPr>
            <a:r>
              <a:rPr lang="en-US" sz="6800" spc="-285">
                <a:solidFill>
                  <a:srgbClr val="FFFFFF"/>
                </a:solidFill>
                <a:latin typeface="Muli Black Bold"/>
              </a:rPr>
              <a:t>The Mentee Experience Cont'd</a:t>
            </a:r>
          </a:p>
        </p:txBody>
      </p:sp>
      <p:sp>
        <p:nvSpPr>
          <p:cNvPr id="6" name="TextBox 6"/>
          <p:cNvSpPr txBox="1"/>
          <p:nvPr/>
        </p:nvSpPr>
        <p:spPr>
          <a:xfrm>
            <a:off x="1028700" y="2765425"/>
            <a:ext cx="7124700" cy="2357247"/>
          </a:xfrm>
          <a:prstGeom prst="rect">
            <a:avLst/>
          </a:prstGeom>
        </p:spPr>
        <p:txBody>
          <a:bodyPr lIns="0" tIns="0" rIns="0" bIns="0" rtlCol="0" anchor="t">
            <a:spAutoFit/>
          </a:bodyPr>
          <a:lstStyle/>
          <a:p>
            <a:pPr algn="ctr">
              <a:lnSpc>
                <a:spcPts val="4674"/>
              </a:lnSpc>
              <a:spcBef>
                <a:spcPct val="0"/>
              </a:spcBef>
            </a:pPr>
            <a:r>
              <a:rPr lang="en-US" sz="3800" spc="-159">
                <a:solidFill>
                  <a:srgbClr val="002747"/>
                </a:solidFill>
                <a:latin typeface="Muli Bold Bold"/>
              </a:rPr>
              <a:t>“Buddy system helps us transition to graduate school but the [mentorship] program helps us with our long-term goals”</a:t>
            </a:r>
          </a:p>
        </p:txBody>
      </p:sp>
      <p:sp>
        <p:nvSpPr>
          <p:cNvPr id="7" name="TextBox 7"/>
          <p:cNvSpPr txBox="1"/>
          <p:nvPr/>
        </p:nvSpPr>
        <p:spPr>
          <a:xfrm>
            <a:off x="9601200" y="2765425"/>
            <a:ext cx="8115300" cy="2947797"/>
          </a:xfrm>
          <a:prstGeom prst="rect">
            <a:avLst/>
          </a:prstGeom>
        </p:spPr>
        <p:txBody>
          <a:bodyPr lIns="0" tIns="0" rIns="0" bIns="0" rtlCol="0" anchor="t">
            <a:spAutoFit/>
          </a:bodyPr>
          <a:lstStyle/>
          <a:p>
            <a:pPr algn="ctr">
              <a:lnSpc>
                <a:spcPts val="4674"/>
              </a:lnSpc>
              <a:spcBef>
                <a:spcPct val="0"/>
              </a:spcBef>
            </a:pPr>
            <a:r>
              <a:rPr lang="en-US" sz="3800" spc="-159">
                <a:solidFill>
                  <a:srgbClr val="002747"/>
                </a:solidFill>
                <a:latin typeface="Muli Bold Bold"/>
              </a:rPr>
              <a:t>“Mentor gave me a tour of her work. She helped me with where my degree can take me. I didn’t do a practicum in government, but I feel like I know enough after talking to her”</a:t>
            </a:r>
          </a:p>
        </p:txBody>
      </p:sp>
      <p:sp>
        <p:nvSpPr>
          <p:cNvPr id="8" name="TextBox 8"/>
          <p:cNvSpPr txBox="1"/>
          <p:nvPr/>
        </p:nvSpPr>
        <p:spPr>
          <a:xfrm>
            <a:off x="1028700" y="6627901"/>
            <a:ext cx="7385424" cy="2988962"/>
          </a:xfrm>
          <a:prstGeom prst="rect">
            <a:avLst/>
          </a:prstGeom>
        </p:spPr>
        <p:txBody>
          <a:bodyPr lIns="0" tIns="0" rIns="0" bIns="0" rtlCol="0" anchor="t">
            <a:spAutoFit/>
          </a:bodyPr>
          <a:lstStyle/>
          <a:p>
            <a:pPr algn="ctr">
              <a:lnSpc>
                <a:spcPts val="4709"/>
              </a:lnSpc>
              <a:spcBef>
                <a:spcPct val="0"/>
              </a:spcBef>
            </a:pPr>
            <a:r>
              <a:rPr lang="en-US" sz="3829" spc="-160">
                <a:solidFill>
                  <a:srgbClr val="002747"/>
                </a:solidFill>
                <a:latin typeface="Muli Bold Bold"/>
              </a:rPr>
              <a:t>"We had monthly meetings to share his academic, and professional background and to get advice on my exploration of career opportunities. "</a:t>
            </a:r>
          </a:p>
        </p:txBody>
      </p:sp>
      <p:sp>
        <p:nvSpPr>
          <p:cNvPr id="9" name="TextBox 9"/>
          <p:cNvSpPr txBox="1"/>
          <p:nvPr/>
        </p:nvSpPr>
        <p:spPr>
          <a:xfrm>
            <a:off x="10655370" y="6637426"/>
            <a:ext cx="6006960" cy="1766697"/>
          </a:xfrm>
          <a:prstGeom prst="rect">
            <a:avLst/>
          </a:prstGeom>
        </p:spPr>
        <p:txBody>
          <a:bodyPr lIns="0" tIns="0" rIns="0" bIns="0" rtlCol="0" anchor="t">
            <a:spAutoFit/>
          </a:bodyPr>
          <a:lstStyle/>
          <a:p>
            <a:pPr algn="ctr">
              <a:lnSpc>
                <a:spcPts val="4674"/>
              </a:lnSpc>
              <a:spcBef>
                <a:spcPct val="0"/>
              </a:spcBef>
            </a:pPr>
            <a:r>
              <a:rPr lang="en-US" sz="3800" spc="-159">
                <a:solidFill>
                  <a:srgbClr val="002747"/>
                </a:solidFill>
                <a:latin typeface="Muli Bold Bold"/>
              </a:rPr>
              <a:t> “The value for me was knowing what to do after graduation”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1022</Words>
  <Application>Microsoft Office PowerPoint</Application>
  <PresentationFormat>Custom</PresentationFormat>
  <Paragraphs>187</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Muli Black</vt:lpstr>
      <vt:lpstr>Muli Regular Bold</vt:lpstr>
      <vt:lpstr>Muli Regular</vt:lpstr>
      <vt:lpstr>Muli Bold Bold</vt:lpstr>
      <vt:lpstr>Muli Black Bold</vt:lpstr>
      <vt:lpstr>Calibri</vt:lpstr>
      <vt:lpstr>Muli Bold</vt:lpstr>
      <vt:lpstr>Arial</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Mentorship Program Info Session-November 2022</dc:title>
  <dc:creator>Sarah Ko</dc:creator>
  <cp:lastModifiedBy>Sarah Ko</cp:lastModifiedBy>
  <cp:revision>8</cp:revision>
  <dcterms:created xsi:type="dcterms:W3CDTF">2006-08-16T00:00:00Z</dcterms:created>
  <dcterms:modified xsi:type="dcterms:W3CDTF">2025-01-07T20:02:37Z</dcterms:modified>
  <dc:identifier>DAEv_8-1gV4</dc:identifier>
</cp:coreProperties>
</file>